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74" r:id="rId9"/>
    <p:sldId id="271" r:id="rId10"/>
    <p:sldId id="263" r:id="rId11"/>
    <p:sldId id="264" r:id="rId12"/>
    <p:sldId id="265" r:id="rId13"/>
    <p:sldId id="266" r:id="rId14"/>
    <p:sldId id="267" r:id="rId15"/>
    <p:sldId id="269" r:id="rId16"/>
    <p:sldId id="273" r:id="rId17"/>
    <p:sldId id="270" r:id="rId18"/>
    <p:sldId id="272" r:id="rId19"/>
  </p:sldIdLst>
  <p:sldSz cx="9144000" cy="6858000" type="screen4x3"/>
  <p:notesSz cx="6858000" cy="9144000"/>
  <p:embeddedFontLst>
    <p:embeddedFont>
      <p:font typeface="Calibri" panose="020F050202020403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861FBE0-6230-475F-8592-1903ED77E746}">
          <p14:sldIdLst>
            <p14:sldId id="256"/>
            <p14:sldId id="257"/>
            <p14:sldId id="258"/>
            <p14:sldId id="259"/>
            <p14:sldId id="260"/>
            <p14:sldId id="261"/>
            <p14:sldId id="262"/>
            <p14:sldId id="274"/>
            <p14:sldId id="271"/>
            <p14:sldId id="263"/>
            <p14:sldId id="264"/>
            <p14:sldId id="265"/>
            <p14:sldId id="266"/>
            <p14:sldId id="267"/>
            <p14:sldId id="269"/>
            <p14:sldId id="273"/>
            <p14:sldId id="270"/>
            <p14:sldId id="27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5" roundtripDataSignature="AMtx7mj0NgSrw4bE2upnSg5gCxNRLUXU3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1498" y="53"/>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 name="Google Shape;88;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743512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41768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47" name="Google Shape;147;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47" name="Google Shape;147;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extLst>
      <p:ext uri="{BB962C8B-B14F-4D97-AF65-F5344CB8AC3E}">
        <p14:creationId xmlns:p14="http://schemas.microsoft.com/office/powerpoint/2010/main" val="3348284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17"/>
          <p:cNvSpPr txBox="1">
            <a:spLocks noGrp="1"/>
          </p:cNvSpPr>
          <p:nvPr>
            <p:ph type="title"/>
          </p:nvPr>
        </p:nvSpPr>
        <p:spPr>
          <a:xfrm>
            <a:off x="298940" y="228600"/>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7"/>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0" name="Google Shape;20;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26"/>
          <p:cNvSpPr txBox="1">
            <a:spLocks noGrp="1"/>
          </p:cNvSpPr>
          <p:nvPr>
            <p:ph type="title"/>
          </p:nvPr>
        </p:nvSpPr>
        <p:spPr>
          <a:xfrm>
            <a:off x="298940" y="228600"/>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6"/>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27"/>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27"/>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3" name="Google Shape;83;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3"/>
        <p:cNvGrpSpPr/>
        <p:nvPr/>
      </p:nvGrpSpPr>
      <p:grpSpPr>
        <a:xfrm>
          <a:off x="0" y="0"/>
          <a:ext cx="0" cy="0"/>
          <a:chOff x="0" y="0"/>
          <a:chExt cx="0" cy="0"/>
        </a:xfrm>
      </p:grpSpPr>
      <p:sp>
        <p:nvSpPr>
          <p:cNvPr id="24" name="Google Shape;24;p18"/>
          <p:cNvSpPr txBox="1">
            <a:spLocks noGrp="1"/>
          </p:cNvSpPr>
          <p:nvPr>
            <p:ph type="title"/>
          </p:nvPr>
        </p:nvSpPr>
        <p:spPr>
          <a:xfrm>
            <a:off x="298940" y="228600"/>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8"/>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6" name="Google Shape;26;p18"/>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7" name="Google Shape;27;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0"/>
        <p:cNvGrpSpPr/>
        <p:nvPr/>
      </p:nvGrpSpPr>
      <p:grpSpPr>
        <a:xfrm>
          <a:off x="0" y="0"/>
          <a:ext cx="0" cy="0"/>
          <a:chOff x="0" y="0"/>
          <a:chExt cx="0" cy="0"/>
        </a:xfrm>
      </p:grpSpPr>
      <p:sp>
        <p:nvSpPr>
          <p:cNvPr id="31" name="Google Shape;31;p19"/>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9"/>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33" name="Google Shape;33;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6"/>
        <p:cNvGrpSpPr/>
        <p:nvPr/>
      </p:nvGrpSpPr>
      <p:grpSpPr>
        <a:xfrm>
          <a:off x="0" y="0"/>
          <a:ext cx="0" cy="0"/>
          <a:chOff x="0" y="0"/>
          <a:chExt cx="0" cy="0"/>
        </a:xfrm>
      </p:grpSpPr>
      <p:sp>
        <p:nvSpPr>
          <p:cNvPr id="37" name="Google Shape;37;p20"/>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20"/>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9" name="Google Shape;39;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2"/>
        <p:cNvGrpSpPr/>
        <p:nvPr/>
      </p:nvGrpSpPr>
      <p:grpSpPr>
        <a:xfrm>
          <a:off x="0" y="0"/>
          <a:ext cx="0" cy="0"/>
          <a:chOff x="0" y="0"/>
          <a:chExt cx="0" cy="0"/>
        </a:xfrm>
      </p:grpSpPr>
      <p:sp>
        <p:nvSpPr>
          <p:cNvPr id="43" name="Google Shape;43;p21"/>
          <p:cNvSpPr txBox="1">
            <a:spLocks noGrp="1"/>
          </p:cNvSpPr>
          <p:nvPr>
            <p:ph type="title"/>
          </p:nvPr>
        </p:nvSpPr>
        <p:spPr>
          <a:xfrm>
            <a:off x="298940" y="228600"/>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21"/>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21"/>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21"/>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7" name="Google Shape;47;p21"/>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8" name="Google Shape;48;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22"/>
          <p:cNvSpPr txBox="1">
            <a:spLocks noGrp="1"/>
          </p:cNvSpPr>
          <p:nvPr>
            <p:ph type="title"/>
          </p:nvPr>
        </p:nvSpPr>
        <p:spPr>
          <a:xfrm>
            <a:off x="298940" y="228600"/>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24"/>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24"/>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3" name="Google Shape;63;p24"/>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4" name="Google Shape;64;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25"/>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25"/>
          <p:cNvSpPr>
            <a:spLocks noGrp="1"/>
          </p:cNvSpPr>
          <p:nvPr>
            <p:ph type="pic" idx="2"/>
          </p:nvPr>
        </p:nvSpPr>
        <p:spPr>
          <a:xfrm>
            <a:off x="1792288" y="612775"/>
            <a:ext cx="5486400" cy="4114800"/>
          </a:xfrm>
          <a:prstGeom prst="rect">
            <a:avLst/>
          </a:prstGeom>
          <a:noFill/>
          <a:ln>
            <a:noFill/>
          </a:ln>
        </p:spPr>
      </p:sp>
      <p:sp>
        <p:nvSpPr>
          <p:cNvPr id="70" name="Google Shape;70;p25"/>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1" name="Google Shape;71;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298940" y="228600"/>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5" name="Google Shape;15;p16"/>
          <p:cNvSpPr/>
          <p:nvPr/>
        </p:nvSpPr>
        <p:spPr>
          <a:xfrm>
            <a:off x="298940" y="177143"/>
            <a:ext cx="8610600" cy="6553200"/>
          </a:xfrm>
          <a:prstGeom prst="rect">
            <a:avLst/>
          </a:prstGeom>
          <a:no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6" name="Google Shape;16;p16"/>
          <p:cNvCxnSpPr/>
          <p:nvPr/>
        </p:nvCxnSpPr>
        <p:spPr>
          <a:xfrm>
            <a:off x="298940" y="1219200"/>
            <a:ext cx="8610600" cy="1588"/>
          </a:xfrm>
          <a:prstGeom prst="straightConnector1">
            <a:avLst/>
          </a:prstGeom>
          <a:noFill/>
          <a:ln w="25400" cap="flat" cmpd="sng">
            <a:solidFill>
              <a:schemeClr val="dk2"/>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en.wikipedia.org/wiki/Abalone"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hyperlink" Target="http://archive.ics.uci.edu/ml/datasets/Abalone"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
          <p:cNvSpPr txBox="1">
            <a:spLocks noGrp="1"/>
          </p:cNvSpPr>
          <p:nvPr>
            <p:ph type="title"/>
          </p:nvPr>
        </p:nvSpPr>
        <p:spPr>
          <a:xfrm>
            <a:off x="457200" y="228600"/>
            <a:ext cx="8229600" cy="1143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Arial"/>
              <a:buNone/>
            </a:pPr>
            <a:r>
              <a:rPr lang="en-US">
                <a:latin typeface="Arial"/>
                <a:ea typeface="Arial"/>
                <a:cs typeface="Arial"/>
                <a:sym typeface="Arial"/>
              </a:rPr>
              <a:t> </a:t>
            </a:r>
            <a:endParaRPr/>
          </a:p>
        </p:txBody>
      </p:sp>
      <p:sp>
        <p:nvSpPr>
          <p:cNvPr id="91" name="Google Shape;91;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600" b="1"/>
              <a:t>13 November 2021</a:t>
            </a:r>
            <a:endParaRPr sz="1600" b="1"/>
          </a:p>
        </p:txBody>
      </p:sp>
      <p:sp>
        <p:nvSpPr>
          <p:cNvPr id="92" name="Google Shape;92;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1600" b="1"/>
              <a:t>Department of CSE</a:t>
            </a:r>
            <a:endParaRPr/>
          </a:p>
        </p:txBody>
      </p:sp>
      <p:sp>
        <p:nvSpPr>
          <p:cNvPr id="93" name="Google Shape;93;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600"/>
              <a:t>1</a:t>
            </a:fld>
            <a:endParaRPr sz="1600"/>
          </a:p>
        </p:txBody>
      </p:sp>
      <p:sp>
        <p:nvSpPr>
          <p:cNvPr id="94" name="Google Shape;94;p1"/>
          <p:cNvSpPr/>
          <p:nvPr/>
        </p:nvSpPr>
        <p:spPr>
          <a:xfrm>
            <a:off x="1295400" y="1905000"/>
            <a:ext cx="6518845" cy="83095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dirty="0">
                <a:solidFill>
                  <a:schemeClr val="dk1"/>
                </a:solidFill>
                <a:latin typeface="Arial"/>
                <a:ea typeface="Arial"/>
                <a:cs typeface="Arial"/>
                <a:sym typeface="Arial"/>
              </a:rPr>
              <a:t>ABALONE AGE PREDICTION USING MACHINE LEARNING</a:t>
            </a:r>
            <a:endParaRPr sz="2400" b="0" i="0" u="none" strike="noStrike" cap="none" dirty="0">
              <a:solidFill>
                <a:schemeClr val="dk1"/>
              </a:solidFill>
              <a:latin typeface="Calibri"/>
              <a:ea typeface="Calibri"/>
              <a:cs typeface="Calibri"/>
              <a:sym typeface="Calibri"/>
            </a:endParaRPr>
          </a:p>
        </p:txBody>
      </p:sp>
      <p:sp>
        <p:nvSpPr>
          <p:cNvPr id="95" name="Google Shape;95;p1"/>
          <p:cNvSpPr/>
          <p:nvPr/>
        </p:nvSpPr>
        <p:spPr>
          <a:xfrm>
            <a:off x="762000" y="3048000"/>
            <a:ext cx="6400800" cy="12002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dirty="0">
                <a:solidFill>
                  <a:schemeClr val="dk1"/>
                </a:solidFill>
                <a:latin typeface="Arial"/>
                <a:ea typeface="Arial"/>
                <a:cs typeface="Arial"/>
                <a:sym typeface="Arial"/>
              </a:rPr>
              <a:t>Project Supervisor: </a:t>
            </a:r>
            <a:r>
              <a:rPr lang="en-US" sz="1800" b="1" i="0" u="none" strike="noStrike" cap="none" dirty="0">
                <a:solidFill>
                  <a:schemeClr val="dk1"/>
                </a:solidFill>
                <a:latin typeface="Arial"/>
                <a:ea typeface="Arial"/>
                <a:cs typeface="Arial"/>
                <a:sym typeface="Arial"/>
              </a:rPr>
              <a:t> </a:t>
            </a:r>
            <a:r>
              <a:rPr lang="en-US" sz="1800" b="1" dirty="0"/>
              <a:t>Ms. MADHUMITHA, M.E</a:t>
            </a:r>
            <a:endParaRPr sz="1800" dirty="0">
              <a:solidFill>
                <a:schemeClr val="dk1"/>
              </a:solidFill>
              <a:latin typeface="Arial"/>
              <a:ea typeface="Arial"/>
              <a:cs typeface="Arial"/>
              <a:sym typeface="Arial"/>
            </a:endParaRPr>
          </a:p>
          <a:p>
            <a:pPr marL="0" marR="0" lvl="0" indent="0" algn="l" rtl="0">
              <a:lnSpc>
                <a:spcPct val="150000"/>
              </a:lnSpc>
              <a:spcBef>
                <a:spcPts val="0"/>
              </a:spcBef>
              <a:spcAft>
                <a:spcPts val="0"/>
              </a:spcAft>
              <a:buNone/>
            </a:pPr>
            <a:r>
              <a:rPr lang="en-US" sz="1800" dirty="0">
                <a:solidFill>
                  <a:schemeClr val="dk1"/>
                </a:solidFill>
                <a:latin typeface="Arial"/>
                <a:ea typeface="Arial"/>
                <a:cs typeface="Arial"/>
                <a:sym typeface="Arial"/>
              </a:rPr>
              <a:t>Name of the Student: </a:t>
            </a:r>
            <a:r>
              <a:rPr lang="en-US" sz="1800" b="1" dirty="0">
                <a:solidFill>
                  <a:schemeClr val="dk1"/>
                </a:solidFill>
                <a:latin typeface="Arial"/>
                <a:ea typeface="Arial"/>
                <a:cs typeface="Arial"/>
                <a:sym typeface="Arial"/>
              </a:rPr>
              <a:t>ARUNKUMAR V</a:t>
            </a:r>
            <a:endParaRPr dirty="0"/>
          </a:p>
          <a:p>
            <a:pPr marL="0" marR="0" lvl="0" indent="0" algn="l" rtl="0">
              <a:lnSpc>
                <a:spcPct val="150000"/>
              </a:lnSpc>
              <a:spcBef>
                <a:spcPts val="0"/>
              </a:spcBef>
              <a:spcAft>
                <a:spcPts val="0"/>
              </a:spcAft>
              <a:buNone/>
            </a:pPr>
            <a:r>
              <a:rPr lang="en-US" sz="1800" dirty="0">
                <a:solidFill>
                  <a:schemeClr val="dk1"/>
                </a:solidFill>
                <a:latin typeface="Arial"/>
                <a:ea typeface="Arial"/>
                <a:cs typeface="Arial"/>
                <a:sym typeface="Arial"/>
              </a:rPr>
              <a:t>Register Number: </a:t>
            </a:r>
            <a:r>
              <a:rPr lang="en-US" sz="1800" b="1" dirty="0">
                <a:solidFill>
                  <a:schemeClr val="dk1"/>
                </a:solidFill>
                <a:latin typeface="Arial"/>
                <a:ea typeface="Arial"/>
                <a:cs typeface="Arial"/>
                <a:sym typeface="Arial"/>
              </a:rPr>
              <a:t>39110086</a:t>
            </a:r>
            <a:endParaRPr dirty="0"/>
          </a:p>
        </p:txBody>
      </p:sp>
      <p:pic>
        <p:nvPicPr>
          <p:cNvPr id="96" name="Google Shape;96;p1" descr="new letter head July30_2020.png"/>
          <p:cNvPicPr preferRelativeResize="0"/>
          <p:nvPr/>
        </p:nvPicPr>
        <p:blipFill rotWithShape="1">
          <a:blip r:embed="rId3">
            <a:alphaModFix/>
          </a:blip>
          <a:srcRect/>
          <a:stretch/>
        </p:blipFill>
        <p:spPr>
          <a:xfrm>
            <a:off x="228600" y="1"/>
            <a:ext cx="8686800" cy="17525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8"/>
          <p:cNvSpPr txBox="1">
            <a:spLocks noGrp="1"/>
          </p:cNvSpPr>
          <p:nvPr>
            <p:ph type="title"/>
          </p:nvPr>
        </p:nvSpPr>
        <p:spPr>
          <a:xfrm>
            <a:off x="298940" y="228600"/>
            <a:ext cx="8229600" cy="1143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4400"/>
              <a:buFont typeface="Calibri"/>
              <a:buNone/>
            </a:pPr>
            <a:r>
              <a:rPr lang="en-US" dirty="0">
                <a:solidFill>
                  <a:srgbClr val="C00000"/>
                </a:solidFill>
              </a:rPr>
              <a:t>Module Implementation</a:t>
            </a:r>
            <a:endParaRPr dirty="0">
              <a:solidFill>
                <a:srgbClr val="C00000"/>
              </a:solidFill>
            </a:endParaRPr>
          </a:p>
        </p:txBody>
      </p:sp>
      <p:sp>
        <p:nvSpPr>
          <p:cNvPr id="160" name="Google Shape;160;p8"/>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fontScale="40000" lnSpcReduction="20000"/>
          </a:bodyPr>
          <a:lstStyle/>
          <a:p>
            <a:pPr marL="0" indent="0">
              <a:spcBef>
                <a:spcPts val="0"/>
              </a:spcBef>
              <a:buSzPts val="2800"/>
              <a:buNone/>
            </a:pPr>
            <a:r>
              <a:rPr lang="en-US" sz="5600" b="1" dirty="0"/>
              <a:t>EDA and Data preprocess:</a:t>
            </a:r>
            <a:endParaRPr lang="en-US" sz="5600" dirty="0"/>
          </a:p>
          <a:p>
            <a:pPr marL="457200" lvl="1" indent="0">
              <a:spcBef>
                <a:spcPts val="0"/>
              </a:spcBef>
              <a:buSzPts val="2800"/>
              <a:buNone/>
            </a:pPr>
            <a:r>
              <a:rPr lang="en-US" sz="5600" dirty="0"/>
              <a:t>Getting the dataset.</a:t>
            </a:r>
          </a:p>
          <a:p>
            <a:pPr marL="457200" lvl="1" indent="0">
              <a:spcBef>
                <a:spcPts val="0"/>
              </a:spcBef>
              <a:buSzPts val="2800"/>
              <a:buNone/>
            </a:pPr>
            <a:r>
              <a:rPr lang="en-US" sz="5600" dirty="0"/>
              <a:t>Checking and analysis dataset.</a:t>
            </a:r>
          </a:p>
          <a:p>
            <a:pPr marL="457200" lvl="1" indent="0">
              <a:spcBef>
                <a:spcPts val="0"/>
              </a:spcBef>
              <a:buSzPts val="2800"/>
              <a:buNone/>
            </a:pPr>
            <a:r>
              <a:rPr lang="en-US" sz="5600" dirty="0"/>
              <a:t>Cleaning the noise data.</a:t>
            </a:r>
          </a:p>
          <a:p>
            <a:pPr marL="457200" lvl="1" indent="0">
              <a:spcBef>
                <a:spcPts val="0"/>
              </a:spcBef>
              <a:buSzPts val="2800"/>
              <a:buNone/>
            </a:pPr>
            <a:r>
              <a:rPr lang="en-US" sz="5600" dirty="0"/>
              <a:t>Visualize the data.</a:t>
            </a:r>
          </a:p>
          <a:p>
            <a:pPr marL="457200" lvl="1" indent="0">
              <a:spcBef>
                <a:spcPts val="0"/>
              </a:spcBef>
              <a:buSzPts val="2800"/>
              <a:buNone/>
            </a:pPr>
            <a:r>
              <a:rPr lang="en-US" sz="5600" dirty="0"/>
              <a:t>Feature Analysis.</a:t>
            </a:r>
          </a:p>
          <a:p>
            <a:pPr marL="0" lvl="0" indent="0" algn="l" rtl="0">
              <a:spcBef>
                <a:spcPts val="560"/>
              </a:spcBef>
              <a:spcAft>
                <a:spcPts val="0"/>
              </a:spcAft>
              <a:buClr>
                <a:schemeClr val="dk1"/>
              </a:buClr>
              <a:buSzPts val="2800"/>
              <a:buNone/>
            </a:pPr>
            <a:r>
              <a:rPr lang="en-US" sz="5600" b="1" dirty="0"/>
              <a:t>Random Forest:</a:t>
            </a:r>
          </a:p>
          <a:p>
            <a:pPr marL="457200" lvl="1" indent="0">
              <a:spcBef>
                <a:spcPts val="560"/>
              </a:spcBef>
              <a:buSzPts val="2800"/>
              <a:buNone/>
            </a:pPr>
            <a:r>
              <a:rPr lang="en-US" sz="5500" b="0" i="0" dirty="0">
                <a:solidFill>
                  <a:schemeClr val="tx1"/>
                </a:solidFill>
                <a:effectLst/>
                <a:latin typeface="urw-din"/>
              </a:rPr>
              <a:t>Create a machine learning model.</a:t>
            </a:r>
          </a:p>
          <a:p>
            <a:pPr marL="457200" lvl="1" indent="0">
              <a:spcBef>
                <a:spcPts val="560"/>
              </a:spcBef>
              <a:buSzPts val="2800"/>
              <a:buNone/>
            </a:pPr>
            <a:r>
              <a:rPr lang="en-US" sz="5600" b="0" i="0" dirty="0">
                <a:solidFill>
                  <a:schemeClr val="tx1"/>
                </a:solidFill>
                <a:effectLst/>
                <a:latin typeface="urw-din"/>
              </a:rPr>
              <a:t>Set the baseline model that you want to achieve</a:t>
            </a:r>
          </a:p>
          <a:p>
            <a:pPr marL="457200" lvl="1" indent="0">
              <a:spcBef>
                <a:spcPts val="560"/>
              </a:spcBef>
              <a:buSzPts val="2800"/>
              <a:buNone/>
            </a:pPr>
            <a:r>
              <a:rPr lang="en-US" sz="5600" b="0" i="0" dirty="0">
                <a:solidFill>
                  <a:schemeClr val="tx1"/>
                </a:solidFill>
                <a:effectLst/>
                <a:latin typeface="urw-din"/>
              </a:rPr>
              <a:t>Train the data machine learning model.</a:t>
            </a:r>
          </a:p>
          <a:p>
            <a:pPr marL="457200" lvl="1" indent="0">
              <a:spcBef>
                <a:spcPts val="560"/>
              </a:spcBef>
              <a:buSzPts val="2800"/>
              <a:buNone/>
            </a:pPr>
            <a:r>
              <a:rPr lang="en-US" sz="5600" b="0" i="0" dirty="0">
                <a:solidFill>
                  <a:schemeClr val="tx1"/>
                </a:solidFill>
                <a:effectLst/>
                <a:latin typeface="urw-din"/>
              </a:rPr>
              <a:t>Provide an insight into the model with test data</a:t>
            </a:r>
          </a:p>
          <a:p>
            <a:pPr marL="457200" lvl="1" indent="0">
              <a:spcBef>
                <a:spcPts val="560"/>
              </a:spcBef>
              <a:buSzPts val="2800"/>
              <a:buNone/>
            </a:pPr>
            <a:r>
              <a:rPr lang="en-US" sz="5600" b="0" i="0" dirty="0">
                <a:solidFill>
                  <a:schemeClr val="tx1"/>
                </a:solidFill>
                <a:effectLst/>
                <a:latin typeface="urw-din"/>
              </a:rPr>
              <a:t>Now compare the performance metrics of both the test data and the predicted data from the </a:t>
            </a:r>
            <a:r>
              <a:rPr lang="en-US" sz="5600" b="0" i="0">
                <a:solidFill>
                  <a:schemeClr val="tx1"/>
                </a:solidFill>
                <a:effectLst/>
                <a:latin typeface="urw-din"/>
              </a:rPr>
              <a:t>evalution.</a:t>
            </a:r>
            <a:r>
              <a:rPr lang="en-US" sz="5600" b="0" i="0">
                <a:solidFill>
                  <a:srgbClr val="FFFFFF"/>
                </a:solidFill>
                <a:effectLst/>
                <a:latin typeface="urw-din"/>
              </a:rPr>
              <a:t>model</a:t>
            </a:r>
            <a:r>
              <a:rPr lang="en-US" sz="3700" b="0" i="0" dirty="0">
                <a:solidFill>
                  <a:srgbClr val="FFFFFF"/>
                </a:solidFill>
                <a:effectLst/>
                <a:latin typeface="urw-din"/>
              </a:rPr>
              <a:t>.</a:t>
            </a:r>
          </a:p>
        </p:txBody>
      </p:sp>
      <p:sp>
        <p:nvSpPr>
          <p:cNvPr id="161" name="Google Shape;16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162" name="Google Shape;16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163" name="Google Shape;16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169" name="Google Shape;16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170" name="Google Shape;17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
        <p:nvSpPr>
          <p:cNvPr id="171" name="Google Shape;171;p9"/>
          <p:cNvSpPr txBox="1">
            <a:spLocks noGrp="1"/>
          </p:cNvSpPr>
          <p:nvPr>
            <p:ph type="title"/>
          </p:nvPr>
        </p:nvSpPr>
        <p:spPr>
          <a:xfrm>
            <a:off x="381000" y="457200"/>
            <a:ext cx="8229600" cy="65563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C00000"/>
              </a:buClr>
              <a:buSzPts val="3200"/>
              <a:buFont typeface="Arial"/>
              <a:buNone/>
            </a:pPr>
            <a:r>
              <a:rPr lang="en-US" sz="3200">
                <a:solidFill>
                  <a:srgbClr val="C00000"/>
                </a:solidFill>
                <a:latin typeface="Arial"/>
                <a:ea typeface="Arial"/>
                <a:cs typeface="Arial"/>
                <a:sym typeface="Arial"/>
              </a:rPr>
              <a:t>Hardware and Software Requirements</a:t>
            </a:r>
            <a:endParaRPr sz="3200">
              <a:solidFill>
                <a:srgbClr val="C00000"/>
              </a:solidFill>
            </a:endParaRPr>
          </a:p>
        </p:txBody>
      </p:sp>
      <p:sp>
        <p:nvSpPr>
          <p:cNvPr id="172" name="Google Shape;172;p9"/>
          <p:cNvSpPr txBox="1">
            <a:spLocks noGrp="1"/>
          </p:cNvSpPr>
          <p:nvPr>
            <p:ph type="body" idx="1"/>
          </p:nvPr>
        </p:nvSpPr>
        <p:spPr>
          <a:xfrm>
            <a:off x="457200" y="1600200"/>
            <a:ext cx="8305800" cy="48006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None/>
            </a:pPr>
            <a:r>
              <a:rPr lang="en-US" dirty="0"/>
              <a:t>Hardware Requirements: </a:t>
            </a:r>
            <a:endParaRPr dirty="0"/>
          </a:p>
          <a:p>
            <a:pPr marL="342900" lvl="0" indent="-342900" algn="l" rtl="0">
              <a:spcBef>
                <a:spcPts val="640"/>
              </a:spcBef>
              <a:spcAft>
                <a:spcPts val="0"/>
              </a:spcAft>
              <a:buClr>
                <a:schemeClr val="dk1"/>
              </a:buClr>
              <a:buSzPts val="3200"/>
              <a:buChar char="•"/>
            </a:pPr>
            <a:r>
              <a:rPr lang="en-US" sz="2200" i="0" dirty="0">
                <a:solidFill>
                  <a:schemeClr val="tx1"/>
                </a:solidFill>
                <a:effectLst/>
                <a:latin typeface="Calibri" panose="020F0502020204030204" pitchFamily="34" charset="0"/>
                <a:cs typeface="Calibri" panose="020F0502020204030204" pitchFamily="34" charset="0"/>
              </a:rPr>
              <a:t>RAM: A minimum of 16 GB is required</a:t>
            </a:r>
            <a:endParaRPr lang="en-US" sz="2200" dirty="0">
              <a:solidFill>
                <a:schemeClr val="tx1"/>
              </a:solidFill>
              <a:latin typeface="Calibri" panose="020F0502020204030204" pitchFamily="34" charset="0"/>
              <a:cs typeface="Calibri" panose="020F0502020204030204" pitchFamily="34" charset="0"/>
            </a:endParaRPr>
          </a:p>
          <a:p>
            <a:pPr marL="342900" lvl="0" indent="-342900" algn="l" rtl="0">
              <a:spcBef>
                <a:spcPts val="640"/>
              </a:spcBef>
              <a:spcAft>
                <a:spcPts val="0"/>
              </a:spcAft>
              <a:buClr>
                <a:schemeClr val="dk1"/>
              </a:buClr>
              <a:buSzPts val="3200"/>
              <a:buChar char="•"/>
            </a:pPr>
            <a:r>
              <a:rPr lang="en-US" sz="2200" i="0" dirty="0">
                <a:solidFill>
                  <a:schemeClr val="tx1"/>
                </a:solidFill>
                <a:effectLst/>
                <a:latin typeface="Calibri" panose="020F0502020204030204" pitchFamily="34" charset="0"/>
                <a:cs typeface="Calibri" panose="020F0502020204030204" pitchFamily="34" charset="0"/>
              </a:rPr>
              <a:t>CPU: Processors above Intel Corei7 7th Generation is advised</a:t>
            </a:r>
          </a:p>
          <a:p>
            <a:pPr marL="342900" lvl="0" indent="-342900" algn="l" rtl="0">
              <a:spcBef>
                <a:spcPts val="640"/>
              </a:spcBef>
              <a:spcAft>
                <a:spcPts val="0"/>
              </a:spcAft>
              <a:buClr>
                <a:schemeClr val="dk1"/>
              </a:buClr>
              <a:buSzPts val="3200"/>
              <a:buChar char="•"/>
            </a:pPr>
            <a:r>
              <a:rPr lang="en-US" sz="2200" i="0" dirty="0">
                <a:solidFill>
                  <a:schemeClr val="tx1"/>
                </a:solidFill>
                <a:effectLst/>
                <a:latin typeface="Calibri" panose="020F0502020204030204" pitchFamily="34" charset="0"/>
                <a:cs typeface="Calibri" panose="020F0502020204030204" pitchFamily="34" charset="0"/>
              </a:rPr>
              <a:t>Storage: A minimum of 1TB HDD is required</a:t>
            </a:r>
          </a:p>
          <a:p>
            <a:pPr marL="342900" lvl="0" indent="-342900" algn="l" rtl="0">
              <a:spcBef>
                <a:spcPts val="640"/>
              </a:spcBef>
              <a:spcAft>
                <a:spcPts val="0"/>
              </a:spcAft>
              <a:buClr>
                <a:schemeClr val="dk1"/>
              </a:buClr>
              <a:buSzPts val="3200"/>
              <a:buChar char="•"/>
            </a:pPr>
            <a:r>
              <a:rPr lang="en-US" sz="2200" i="0" dirty="0">
                <a:solidFill>
                  <a:schemeClr val="tx1"/>
                </a:solidFill>
                <a:effectLst/>
                <a:latin typeface="Calibri" panose="020F0502020204030204" pitchFamily="34" charset="0"/>
                <a:cs typeface="Calibri" panose="020F0502020204030204" pitchFamily="34" charset="0"/>
              </a:rPr>
              <a:t>Operating System: Linux or Windows or Mac</a:t>
            </a:r>
          </a:p>
          <a:p>
            <a:pPr marL="0" indent="0">
              <a:spcBef>
                <a:spcPts val="640"/>
              </a:spcBef>
              <a:buSzPts val="3200"/>
              <a:buNone/>
            </a:pPr>
            <a:r>
              <a:rPr lang="en-US" dirty="0"/>
              <a:t>Software Requirements:</a:t>
            </a:r>
          </a:p>
          <a:p>
            <a:pPr indent="-457200">
              <a:spcBef>
                <a:spcPts val="640"/>
              </a:spcBef>
              <a:buSzPts val="3200"/>
            </a:pPr>
            <a:r>
              <a:rPr lang="en-IN" sz="2200" i="0" dirty="0" err="1">
                <a:solidFill>
                  <a:schemeClr val="tx1"/>
                </a:solidFill>
                <a:effectLst/>
                <a:latin typeface="Calibri" panose="020F0502020204030204" pitchFamily="34" charset="0"/>
                <a:cs typeface="Calibri" panose="020F0502020204030204" pitchFamily="34" charset="0"/>
              </a:rPr>
              <a:t>conda</a:t>
            </a:r>
            <a:r>
              <a:rPr lang="en-IN" sz="2200" i="0" dirty="0">
                <a:solidFill>
                  <a:schemeClr val="tx1"/>
                </a:solidFill>
                <a:effectLst/>
                <a:latin typeface="Calibri" panose="020F0502020204030204" pitchFamily="34" charset="0"/>
                <a:cs typeface="Calibri" panose="020F0502020204030204" pitchFamily="34" charset="0"/>
              </a:rPr>
              <a:t> v4. 8.3</a:t>
            </a:r>
          </a:p>
          <a:p>
            <a:pPr indent="-457200">
              <a:spcBef>
                <a:spcPts val="640"/>
              </a:spcBef>
              <a:buSzPts val="3200"/>
            </a:pPr>
            <a:r>
              <a:rPr lang="en-US" sz="2200" b="0" i="0" dirty="0">
                <a:solidFill>
                  <a:schemeClr val="tx1"/>
                </a:solidFill>
                <a:effectLst/>
                <a:latin typeface="Calibri" panose="020F0502020204030204" pitchFamily="34" charset="0"/>
                <a:cs typeface="Calibri" panose="020F0502020204030204" pitchFamily="34" charset="0"/>
              </a:rPr>
              <a:t>Python 3.7 </a:t>
            </a:r>
            <a:r>
              <a:rPr lang="en-US" sz="2200" dirty="0">
                <a:solidFill>
                  <a:schemeClr val="tx1"/>
                </a:solidFill>
                <a:latin typeface="Calibri" panose="020F0502020204030204" pitchFamily="34" charset="0"/>
                <a:cs typeface="Calibri" panose="020F0502020204030204" pitchFamily="34" charset="0"/>
              </a:rPr>
              <a:t>or </a:t>
            </a:r>
            <a:r>
              <a:rPr lang="en-US" sz="2200" b="0" i="0" dirty="0">
                <a:solidFill>
                  <a:schemeClr val="tx1"/>
                </a:solidFill>
                <a:effectLst/>
                <a:latin typeface="Calibri" panose="020F0502020204030204" pitchFamily="34" charset="0"/>
                <a:cs typeface="Calibri" panose="020F0502020204030204" pitchFamily="34" charset="0"/>
              </a:rPr>
              <a:t>Python 3.8</a:t>
            </a:r>
          </a:p>
          <a:p>
            <a:pPr indent="-457200">
              <a:spcBef>
                <a:spcPts val="640"/>
              </a:spcBef>
              <a:buSzPts val="3200"/>
            </a:pPr>
            <a:r>
              <a:rPr lang="en-US" sz="2200" dirty="0" err="1">
                <a:solidFill>
                  <a:schemeClr val="tx1"/>
                </a:solidFill>
                <a:latin typeface="Calibri" panose="020F0502020204030204" pitchFamily="34" charset="0"/>
                <a:cs typeface="Calibri" panose="020F0502020204030204" pitchFamily="34" charset="0"/>
              </a:rPr>
              <a:t>Jupyter</a:t>
            </a:r>
            <a:r>
              <a:rPr lang="en-US" sz="2200" dirty="0">
                <a:solidFill>
                  <a:schemeClr val="tx1"/>
                </a:solidFill>
                <a:latin typeface="Calibri" panose="020F0502020204030204" pitchFamily="34" charset="0"/>
                <a:cs typeface="Calibri" panose="020F0502020204030204" pitchFamily="34" charset="0"/>
              </a:rPr>
              <a:t> Notebook v4.8</a:t>
            </a:r>
          </a:p>
          <a:p>
            <a:pPr indent="-457200">
              <a:spcBef>
                <a:spcPts val="640"/>
              </a:spcBef>
              <a:buSzPts val="3200"/>
            </a:pPr>
            <a:r>
              <a:rPr lang="en-IN" sz="2200" dirty="0">
                <a:solidFill>
                  <a:schemeClr val="tx1"/>
                </a:solidFill>
                <a:latin typeface="Calibri" panose="020F0502020204030204" pitchFamily="34" charset="0"/>
                <a:cs typeface="Calibri" panose="020F0502020204030204" pitchFamily="34" charset="0"/>
              </a:rPr>
              <a:t>Google </a:t>
            </a:r>
            <a:r>
              <a:rPr lang="en-IN" sz="2200" dirty="0" err="1">
                <a:solidFill>
                  <a:schemeClr val="tx1"/>
                </a:solidFill>
                <a:latin typeface="Calibri" panose="020F0502020204030204" pitchFamily="34" charset="0"/>
                <a:cs typeface="Calibri" panose="020F0502020204030204" pitchFamily="34" charset="0"/>
              </a:rPr>
              <a:t>Chorme</a:t>
            </a:r>
            <a:r>
              <a:rPr lang="en-IN" sz="2200" dirty="0">
                <a:solidFill>
                  <a:schemeClr val="tx1"/>
                </a:solidFill>
                <a:latin typeface="Calibri" panose="020F0502020204030204" pitchFamily="34" charset="0"/>
                <a:cs typeface="Calibri" panose="020F0502020204030204" pitchFamily="34" charset="0"/>
              </a:rPr>
              <a:t> v</a:t>
            </a:r>
            <a:r>
              <a:rPr lang="en-IN" sz="2200" i="0" dirty="0">
                <a:solidFill>
                  <a:schemeClr val="tx1"/>
                </a:solidFill>
                <a:effectLst/>
                <a:latin typeface="Calibri" panose="020F0502020204030204" pitchFamily="34" charset="0"/>
                <a:cs typeface="Calibri" panose="020F0502020204030204" pitchFamily="34" charset="0"/>
              </a:rPr>
              <a:t>100.0.4896.75</a:t>
            </a:r>
            <a:endParaRPr lang="en-US" sz="2200" dirty="0">
              <a:solidFill>
                <a:schemeClr val="tx1"/>
              </a:solidFill>
              <a:latin typeface="Calibri" panose="020F0502020204030204" pitchFamily="34" charset="0"/>
              <a:cs typeface="Calibri" panose="020F0502020204030204" pitchFamily="34" charset="0"/>
            </a:endParaRPr>
          </a:p>
          <a:p>
            <a:pPr marL="0" lvl="0" indent="0" algn="l" rtl="0">
              <a:spcBef>
                <a:spcPts val="640"/>
              </a:spcBef>
              <a:spcAft>
                <a:spcPts val="0"/>
              </a:spcAft>
              <a:buClr>
                <a:schemeClr val="dk1"/>
              </a:buClr>
              <a:buSzPts val="3200"/>
              <a:buNone/>
            </a:pPr>
            <a:endParaRPr lang="en-US" sz="2200" i="0" dirty="0">
              <a:solidFill>
                <a:srgbClr val="4A4A4A"/>
              </a:solidFill>
              <a:effectLst/>
              <a:latin typeface="Calibri" panose="020F0502020204030204" pitchFamily="34" charset="0"/>
              <a:cs typeface="Calibri" panose="020F050202020403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178" name="Google Shape;178;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179" name="Google Shape;179;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
        <p:nvSpPr>
          <p:cNvPr id="180" name="Google Shape;180;p10"/>
          <p:cNvSpPr txBox="1">
            <a:spLocks noGrp="1"/>
          </p:cNvSpPr>
          <p:nvPr>
            <p:ph type="title"/>
          </p:nvPr>
        </p:nvSpPr>
        <p:spPr>
          <a:xfrm>
            <a:off x="381000" y="533400"/>
            <a:ext cx="8229600" cy="503238"/>
          </a:xfrm>
          <a:prstGeom prst="rect">
            <a:avLst/>
          </a:prstGeom>
          <a:noFill/>
          <a:ln>
            <a:noFill/>
          </a:ln>
        </p:spPr>
        <p:txBody>
          <a:bodyPr spcFirstLastPara="1" wrap="square" lIns="91425" tIns="45700" rIns="91425" bIns="45700" anchor="ctr" anchorCtr="0">
            <a:normAutofit fontScale="90000"/>
          </a:bodyPr>
          <a:lstStyle/>
          <a:p>
            <a:pPr marL="0" lvl="0" indent="0" algn="l" rtl="0">
              <a:spcBef>
                <a:spcPts val="0"/>
              </a:spcBef>
              <a:spcAft>
                <a:spcPts val="0"/>
              </a:spcAft>
              <a:buClr>
                <a:srgbClr val="C00000"/>
              </a:buClr>
              <a:buSzPct val="100000"/>
              <a:buFont typeface="Arial"/>
              <a:buNone/>
            </a:pPr>
            <a:r>
              <a:rPr lang="en-US">
                <a:solidFill>
                  <a:srgbClr val="C00000"/>
                </a:solidFill>
                <a:latin typeface="Arial"/>
                <a:ea typeface="Arial"/>
                <a:cs typeface="Arial"/>
                <a:sym typeface="Arial"/>
              </a:rPr>
              <a:t>Application Screenshot</a:t>
            </a:r>
            <a:endParaRPr/>
          </a:p>
        </p:txBody>
      </p:sp>
      <p:sp>
        <p:nvSpPr>
          <p:cNvPr id="181" name="Google Shape;181;p10"/>
          <p:cNvSpPr txBox="1">
            <a:spLocks noGrp="1"/>
          </p:cNvSpPr>
          <p:nvPr>
            <p:ph type="body" idx="1"/>
          </p:nvPr>
        </p:nvSpPr>
        <p:spPr>
          <a:xfrm>
            <a:off x="457200" y="1371600"/>
            <a:ext cx="8305800" cy="5029200"/>
          </a:xfrm>
          <a:prstGeom prst="rect">
            <a:avLst/>
          </a:prstGeom>
          <a:noFill/>
          <a:ln>
            <a:noFill/>
          </a:ln>
        </p:spPr>
        <p:txBody>
          <a:bodyPr spcFirstLastPara="1" wrap="square" lIns="91425" tIns="45700" rIns="91425" bIns="45700" anchor="t" anchorCtr="0">
            <a:normAutofit/>
          </a:bodyPr>
          <a:lstStyle/>
          <a:p>
            <a:pPr marL="342900" lvl="0" indent="-165100" algn="just" rtl="0">
              <a:lnSpc>
                <a:spcPct val="90000"/>
              </a:lnSpc>
              <a:spcBef>
                <a:spcPts val="0"/>
              </a:spcBef>
              <a:spcAft>
                <a:spcPts val="0"/>
              </a:spcAft>
              <a:buClr>
                <a:schemeClr val="dk1"/>
              </a:buClr>
              <a:buSzPts val="2800"/>
              <a:buNone/>
            </a:pPr>
            <a:endParaRPr sz="2800">
              <a:latin typeface="Arial"/>
              <a:ea typeface="Arial"/>
              <a:cs typeface="Arial"/>
              <a:sym typeface="Arial"/>
            </a:endParaRPr>
          </a:p>
          <a:p>
            <a:pPr marL="342900" lvl="0" indent="-139700" algn="l" rtl="0">
              <a:spcBef>
                <a:spcPts val="640"/>
              </a:spcBef>
              <a:spcAft>
                <a:spcPts val="0"/>
              </a:spcAft>
              <a:buClr>
                <a:schemeClr val="dk1"/>
              </a:buClr>
              <a:buSzPts val="3200"/>
              <a:buNone/>
            </a:pPr>
            <a:endParaRPr/>
          </a:p>
        </p:txBody>
      </p:sp>
      <p:pic>
        <p:nvPicPr>
          <p:cNvPr id="3" name="Picture 2">
            <a:extLst>
              <a:ext uri="{FF2B5EF4-FFF2-40B4-BE49-F238E27FC236}">
                <a16:creationId xmlns:a16="http://schemas.microsoft.com/office/drawing/2014/main" id="{B9A63796-59DC-4AA5-9C09-306E53735E5D}"/>
              </a:ext>
            </a:extLst>
          </p:cNvPr>
          <p:cNvPicPr>
            <a:picLocks noChangeAspect="1"/>
          </p:cNvPicPr>
          <p:nvPr/>
        </p:nvPicPr>
        <p:blipFill>
          <a:blip r:embed="rId3"/>
          <a:srcRect/>
          <a:stretch/>
        </p:blipFill>
        <p:spPr>
          <a:xfrm>
            <a:off x="622169" y="1371600"/>
            <a:ext cx="7909089" cy="466407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1"/>
          <p:cNvSpPr txBox="1">
            <a:spLocks noGrp="1"/>
          </p:cNvSpPr>
          <p:nvPr>
            <p:ph type="title"/>
          </p:nvPr>
        </p:nvSpPr>
        <p:spPr>
          <a:xfrm>
            <a:off x="289513" y="227013"/>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a:t>Application Screenshot</a:t>
            </a:r>
            <a:endParaRPr/>
          </a:p>
        </p:txBody>
      </p:sp>
      <p:sp>
        <p:nvSpPr>
          <p:cNvPr id="188" name="Google Shape;188;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189" name="Google Shape;189;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190" name="Google Shape;190;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pic>
        <p:nvPicPr>
          <p:cNvPr id="7" name="Picture 6">
            <a:extLst>
              <a:ext uri="{FF2B5EF4-FFF2-40B4-BE49-F238E27FC236}">
                <a16:creationId xmlns:a16="http://schemas.microsoft.com/office/drawing/2014/main" id="{6C21717A-4DEE-4FD3-8FA1-313B61D4F8E8}"/>
              </a:ext>
            </a:extLst>
          </p:cNvPr>
          <p:cNvPicPr>
            <a:picLocks noChangeAspect="1"/>
          </p:cNvPicPr>
          <p:nvPr/>
        </p:nvPicPr>
        <p:blipFill>
          <a:blip r:embed="rId3"/>
          <a:srcRect/>
          <a:stretch/>
        </p:blipFill>
        <p:spPr>
          <a:xfrm>
            <a:off x="624887" y="1370013"/>
            <a:ext cx="7894226" cy="480454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2"/>
          <p:cNvSpPr txBox="1">
            <a:spLocks noGrp="1"/>
          </p:cNvSpPr>
          <p:nvPr>
            <p:ph type="title"/>
          </p:nvPr>
        </p:nvSpPr>
        <p:spPr>
          <a:xfrm>
            <a:off x="298940" y="228600"/>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a:t>Application Screenshot</a:t>
            </a:r>
            <a:endParaRPr/>
          </a:p>
        </p:txBody>
      </p:sp>
      <p:sp>
        <p:nvSpPr>
          <p:cNvPr id="197" name="Google Shape;19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198" name="Google Shape;19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199" name="Google Shape;19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pic>
        <p:nvPicPr>
          <p:cNvPr id="5" name="Picture 4">
            <a:extLst>
              <a:ext uri="{FF2B5EF4-FFF2-40B4-BE49-F238E27FC236}">
                <a16:creationId xmlns:a16="http://schemas.microsoft.com/office/drawing/2014/main" id="{F430B234-4C19-4301-904C-EB72B1580A72}"/>
              </a:ext>
            </a:extLst>
          </p:cNvPr>
          <p:cNvPicPr>
            <a:picLocks noChangeAspect="1"/>
          </p:cNvPicPr>
          <p:nvPr/>
        </p:nvPicPr>
        <p:blipFill>
          <a:blip r:embed="rId3"/>
          <a:srcRect/>
          <a:stretch/>
        </p:blipFill>
        <p:spPr>
          <a:xfrm>
            <a:off x="716436" y="1371600"/>
            <a:ext cx="7812103" cy="48577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215" name="Google Shape;215;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216" name="Google Shape;216;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sp>
        <p:nvSpPr>
          <p:cNvPr id="217" name="Google Shape;217;p14"/>
          <p:cNvSpPr txBox="1">
            <a:spLocks noGrp="1"/>
          </p:cNvSpPr>
          <p:nvPr>
            <p:ph type="title"/>
          </p:nvPr>
        </p:nvSpPr>
        <p:spPr>
          <a:xfrm>
            <a:off x="381000" y="381000"/>
            <a:ext cx="8229600" cy="685800"/>
          </a:xfrm>
          <a:prstGeom prst="rect">
            <a:avLst/>
          </a:prstGeom>
          <a:noFill/>
          <a:ln>
            <a:noFill/>
          </a:ln>
        </p:spPr>
        <p:txBody>
          <a:bodyPr spcFirstLastPara="1" wrap="square" lIns="91425" tIns="45700" rIns="91425" bIns="45700" anchor="ctr" anchorCtr="0">
            <a:normAutofit fontScale="90000"/>
          </a:bodyPr>
          <a:lstStyle/>
          <a:p>
            <a:pPr marL="0" lvl="0" indent="0" algn="l" rtl="0">
              <a:spcBef>
                <a:spcPts val="0"/>
              </a:spcBef>
              <a:spcAft>
                <a:spcPts val="0"/>
              </a:spcAft>
              <a:buClr>
                <a:srgbClr val="C00000"/>
              </a:buClr>
              <a:buSzPct val="100000"/>
              <a:buFont typeface="Arial"/>
              <a:buNone/>
            </a:pPr>
            <a:r>
              <a:rPr lang="en-US">
                <a:solidFill>
                  <a:srgbClr val="C00000"/>
                </a:solidFill>
                <a:latin typeface="Arial"/>
                <a:ea typeface="Arial"/>
                <a:cs typeface="Arial"/>
                <a:sym typeface="Arial"/>
              </a:rPr>
              <a:t>Results and Discussion</a:t>
            </a:r>
            <a:endParaRPr/>
          </a:p>
        </p:txBody>
      </p:sp>
      <p:sp>
        <p:nvSpPr>
          <p:cNvPr id="218" name="Google Shape;218;p14"/>
          <p:cNvSpPr txBox="1">
            <a:spLocks noGrp="1"/>
          </p:cNvSpPr>
          <p:nvPr>
            <p:ph type="body" idx="1"/>
          </p:nvPr>
        </p:nvSpPr>
        <p:spPr>
          <a:xfrm>
            <a:off x="457200" y="1600200"/>
            <a:ext cx="8305800" cy="45720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Char char="•"/>
            </a:pPr>
            <a:r>
              <a:rPr lang="en-US" sz="2400" dirty="0">
                <a:effectLst/>
                <a:latin typeface="Calibri" panose="020F0502020204030204" pitchFamily="34" charset="0"/>
                <a:ea typeface="Calibri" panose="020F0502020204030204" pitchFamily="34" charset="0"/>
              </a:rPr>
              <a:t>This interface consists of different fields that user has to give the physical measurements  of  abalone.  </a:t>
            </a:r>
          </a:p>
          <a:p>
            <a:pPr marL="342900" lvl="0" indent="-342900" algn="l" rtl="0">
              <a:spcBef>
                <a:spcPts val="0"/>
              </a:spcBef>
              <a:spcAft>
                <a:spcPts val="0"/>
              </a:spcAft>
              <a:buClr>
                <a:schemeClr val="dk1"/>
              </a:buClr>
              <a:buSzPts val="3200"/>
              <a:buChar char="•"/>
            </a:pPr>
            <a:r>
              <a:rPr lang="en-US" sz="2400" dirty="0">
                <a:effectLst/>
                <a:latin typeface="Calibri" panose="020F0502020204030204" pitchFamily="34" charset="0"/>
                <a:ea typeface="Calibri" panose="020F0502020204030204" pitchFamily="34" charset="0"/>
              </a:rPr>
              <a:t>If  the  user  enters  all  the  physical  values  of  abalone  and  click  on submit button then it predicts the age of abalone. </a:t>
            </a:r>
          </a:p>
          <a:p>
            <a:pPr marL="342900" lvl="0" indent="-342900" algn="l" rtl="0">
              <a:spcBef>
                <a:spcPts val="0"/>
              </a:spcBef>
              <a:spcAft>
                <a:spcPts val="0"/>
              </a:spcAft>
              <a:buClr>
                <a:schemeClr val="dk1"/>
              </a:buClr>
              <a:buSzPts val="3200"/>
              <a:buChar char="•"/>
            </a:pPr>
            <a:r>
              <a:rPr lang="en-US" sz="2400" dirty="0">
                <a:effectLst/>
                <a:latin typeface="Calibri" panose="020F0502020204030204" pitchFamily="34" charset="0"/>
                <a:ea typeface="Calibri" panose="020F0502020204030204" pitchFamily="34" charset="0"/>
              </a:rPr>
              <a:t>Variable within the dataset can be related for lots of reasons. For example, one variable could cause or depend on the values of another variable or one variable could be lightly associated with another variable or two variables could depend on a third unknown variable.</a:t>
            </a:r>
            <a:endParaRPr sz="2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215" name="Google Shape;215;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216" name="Google Shape;216;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
        <p:nvSpPr>
          <p:cNvPr id="217" name="Google Shape;217;p14"/>
          <p:cNvSpPr txBox="1">
            <a:spLocks noGrp="1"/>
          </p:cNvSpPr>
          <p:nvPr>
            <p:ph type="title"/>
          </p:nvPr>
        </p:nvSpPr>
        <p:spPr>
          <a:xfrm>
            <a:off x="381000" y="381000"/>
            <a:ext cx="8229600" cy="685800"/>
          </a:xfrm>
          <a:prstGeom prst="rect">
            <a:avLst/>
          </a:prstGeom>
          <a:noFill/>
          <a:ln>
            <a:noFill/>
          </a:ln>
        </p:spPr>
        <p:txBody>
          <a:bodyPr spcFirstLastPara="1" wrap="square" lIns="91425" tIns="45700" rIns="91425" bIns="45700" anchor="ctr" anchorCtr="0">
            <a:normAutofit fontScale="90000"/>
          </a:bodyPr>
          <a:lstStyle/>
          <a:p>
            <a:pPr marL="0" lvl="0" indent="0" algn="l" rtl="0">
              <a:spcBef>
                <a:spcPts val="0"/>
              </a:spcBef>
              <a:spcAft>
                <a:spcPts val="0"/>
              </a:spcAft>
              <a:buClr>
                <a:srgbClr val="C00000"/>
              </a:buClr>
              <a:buSzPct val="100000"/>
              <a:buFont typeface="Arial"/>
              <a:buNone/>
            </a:pPr>
            <a:r>
              <a:rPr lang="en-US" dirty="0">
                <a:solidFill>
                  <a:srgbClr val="C00000"/>
                </a:solidFill>
                <a:latin typeface="Arial"/>
                <a:cs typeface="Arial"/>
                <a:sym typeface="Arial"/>
              </a:rPr>
              <a:t>Conclusion and Future work</a:t>
            </a:r>
            <a:endParaRPr dirty="0"/>
          </a:p>
        </p:txBody>
      </p:sp>
      <p:sp>
        <p:nvSpPr>
          <p:cNvPr id="218" name="Google Shape;218;p14"/>
          <p:cNvSpPr txBox="1">
            <a:spLocks noGrp="1"/>
          </p:cNvSpPr>
          <p:nvPr>
            <p:ph type="body" idx="1"/>
          </p:nvPr>
        </p:nvSpPr>
        <p:spPr>
          <a:xfrm>
            <a:off x="457200" y="1600200"/>
            <a:ext cx="8305800" cy="4572000"/>
          </a:xfrm>
          <a:prstGeom prst="rect">
            <a:avLst/>
          </a:prstGeom>
          <a:noFill/>
          <a:ln>
            <a:noFill/>
          </a:ln>
        </p:spPr>
        <p:txBody>
          <a:bodyPr spcFirstLastPara="1" wrap="square" lIns="91425" tIns="45700" rIns="91425" bIns="45700" anchor="t" anchorCtr="0">
            <a:normAutofit/>
          </a:bodyPr>
          <a:lstStyle/>
          <a:p>
            <a:pPr marL="742950" indent="-285750">
              <a:lnSpc>
                <a:spcPct val="107000"/>
              </a:lnSpc>
              <a:spcAft>
                <a:spcPts val="600"/>
              </a:spcAft>
            </a:pPr>
            <a:r>
              <a:rPr lang="en-IN" sz="2400" dirty="0">
                <a:effectLst/>
                <a:latin typeface="Calibri" panose="020F0502020204030204" pitchFamily="34" charset="0"/>
                <a:ea typeface="Times New Roman" panose="02020603050405020304" pitchFamily="18" charset="0"/>
                <a:cs typeface="Calibri" panose="020F0502020204030204" pitchFamily="34" charset="0"/>
              </a:rPr>
              <a:t>On the source of this study it appears the future regression systems effort well to forecast the age of abalone. </a:t>
            </a:r>
          </a:p>
          <a:p>
            <a:pPr marL="742950" indent="-285750">
              <a:lnSpc>
                <a:spcPct val="107000"/>
              </a:lnSpc>
              <a:spcAft>
                <a:spcPts val="600"/>
              </a:spcAft>
            </a:pPr>
            <a:r>
              <a:rPr lang="en-IN" sz="2400" dirty="0">
                <a:effectLst/>
                <a:latin typeface="Calibri" panose="020F0502020204030204" pitchFamily="34" charset="0"/>
                <a:ea typeface="Times New Roman" panose="02020603050405020304" pitchFamily="18" charset="0"/>
                <a:cs typeface="Calibri" panose="020F0502020204030204" pitchFamily="34" charset="0"/>
              </a:rPr>
              <a:t>The study directs that we do not prerequisite to count the quantity of rings consuming  microscopic  test.  </a:t>
            </a:r>
          </a:p>
          <a:p>
            <a:pPr marL="742950" indent="-285750">
              <a:lnSpc>
                <a:spcPct val="107000"/>
              </a:lnSpc>
              <a:spcAft>
                <a:spcPts val="600"/>
              </a:spcAft>
            </a:pPr>
            <a:r>
              <a:rPr lang="en-IN" sz="2400" dirty="0">
                <a:effectLst/>
                <a:latin typeface="Calibri" panose="020F0502020204030204" pitchFamily="34" charset="0"/>
                <a:ea typeface="Times New Roman" panose="02020603050405020304" pitchFamily="18" charset="0"/>
                <a:cs typeface="Calibri" panose="020F0502020204030204" pitchFamily="34" charset="0"/>
              </a:rPr>
              <a:t>In  other  disputes,  we  do  not  need  any  laboratory  experiment  to predict the age of abalones. We can predict the age and price of abalone using the very simple physical individualities like weight, height, diameter, and length.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30513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224" name="Google Shape;224;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225" name="Google Shape;225;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
        <p:nvSpPr>
          <p:cNvPr id="226" name="Google Shape;226;p15"/>
          <p:cNvSpPr txBox="1"/>
          <p:nvPr/>
        </p:nvSpPr>
        <p:spPr>
          <a:xfrm>
            <a:off x="457200" y="304800"/>
            <a:ext cx="8229600" cy="7620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4000"/>
              <a:buFont typeface="Calibri"/>
              <a:buNone/>
            </a:pPr>
            <a:endParaRPr sz="4000">
              <a:solidFill>
                <a:srgbClr val="C00000"/>
              </a:solidFill>
              <a:latin typeface="Arial"/>
              <a:ea typeface="Arial"/>
              <a:cs typeface="Arial"/>
              <a:sym typeface="Arial"/>
            </a:endParaRPr>
          </a:p>
          <a:p>
            <a:pPr marL="0" marR="0" lvl="0" indent="0" algn="l" rtl="0">
              <a:spcBef>
                <a:spcPts val="0"/>
              </a:spcBef>
              <a:spcAft>
                <a:spcPts val="0"/>
              </a:spcAft>
              <a:buClr>
                <a:srgbClr val="C00000"/>
              </a:buClr>
              <a:buSzPts val="4000"/>
              <a:buFont typeface="Arial"/>
              <a:buNone/>
            </a:pPr>
            <a:r>
              <a:rPr lang="en-US" sz="4000">
                <a:solidFill>
                  <a:srgbClr val="C00000"/>
                </a:solidFill>
                <a:latin typeface="Arial"/>
                <a:ea typeface="Arial"/>
                <a:cs typeface="Arial"/>
                <a:sym typeface="Arial"/>
              </a:rPr>
              <a:t>References</a:t>
            </a:r>
            <a:br>
              <a:rPr lang="en-US" sz="4000">
                <a:solidFill>
                  <a:schemeClr val="dk1"/>
                </a:solidFill>
                <a:latin typeface="Arial"/>
                <a:ea typeface="Arial"/>
                <a:cs typeface="Arial"/>
                <a:sym typeface="Arial"/>
              </a:rPr>
            </a:br>
            <a:endParaRPr sz="4000">
              <a:solidFill>
                <a:schemeClr val="dk1"/>
              </a:solidFill>
              <a:latin typeface="Arial"/>
              <a:ea typeface="Arial"/>
              <a:cs typeface="Arial"/>
              <a:sym typeface="Arial"/>
            </a:endParaRPr>
          </a:p>
        </p:txBody>
      </p:sp>
      <p:sp>
        <p:nvSpPr>
          <p:cNvPr id="227" name="Google Shape;227;p1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p>
            <a:pPr>
              <a:spcAft>
                <a:spcPts val="600"/>
              </a:spcAft>
            </a:pPr>
            <a:r>
              <a:rPr lang="en-US" sz="1800" dirty="0">
                <a:effectLst/>
                <a:latin typeface="Arial" panose="020B0604020202020204" pitchFamily="34" charset="0"/>
                <a:ea typeface="Times New Roman" panose="02020603050405020304" pitchFamily="18" charset="0"/>
              </a:rPr>
              <a:t>[1] Abalone. </a:t>
            </a:r>
            <a:r>
              <a:rPr lang="en-US" sz="1800" dirty="0">
                <a:effectLst/>
                <a:latin typeface="Arial" panose="020B0604020202020204" pitchFamily="34" charset="0"/>
                <a:ea typeface="Times New Roman" panose="02020603050405020304" pitchFamily="18" charset="0"/>
                <a:hlinkClick r:id="rId3"/>
              </a:rPr>
              <a:t>http://en.wikipedia.org/wiki/Abalone.</a:t>
            </a:r>
            <a:endParaRPr lang="en-IN" sz="1800" dirty="0">
              <a:effectLst/>
              <a:latin typeface="Times New Roman" panose="02020603050405020304" pitchFamily="18" charset="0"/>
              <a:ea typeface="Times New Roman" panose="02020603050405020304" pitchFamily="18" charset="0"/>
            </a:endParaRPr>
          </a:p>
          <a:p>
            <a:pPr>
              <a:spcAft>
                <a:spcPts val="600"/>
              </a:spcAft>
            </a:pPr>
            <a:r>
              <a:rPr lang="en-US" sz="1800" dirty="0">
                <a:effectLst/>
                <a:latin typeface="Arial" panose="020B0604020202020204" pitchFamily="34" charset="0"/>
                <a:ea typeface="Times New Roman" panose="02020603050405020304" pitchFamily="18" charset="0"/>
              </a:rPr>
              <a:t>[2] UCI Machine Learning Repository: Abalone Dataset. </a:t>
            </a:r>
            <a:r>
              <a:rPr lang="en-US" sz="1800" dirty="0">
                <a:effectLst/>
                <a:latin typeface="Arial" panose="020B0604020202020204" pitchFamily="34" charset="0"/>
                <a:ea typeface="Times New Roman" panose="02020603050405020304" pitchFamily="18" charset="0"/>
                <a:hlinkClick r:id="rId4"/>
              </a:rPr>
              <a:t>http://archive.ics.uci.edu/ml/datasets/Abalone</a:t>
            </a:r>
            <a:r>
              <a:rPr lang="en-US" sz="1800" dirty="0">
                <a:effectLst/>
                <a:latin typeface="Arial" panose="020B0604020202020204" pitchFamily="34"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Aft>
                <a:spcPts val="600"/>
              </a:spcAft>
            </a:pPr>
            <a:r>
              <a:rPr lang="en-US" sz="1800" dirty="0">
                <a:effectLst/>
                <a:latin typeface="Arial" panose="020B0604020202020204" pitchFamily="34" charset="0"/>
                <a:ea typeface="Times New Roman" panose="02020603050405020304" pitchFamily="18" charset="0"/>
              </a:rPr>
              <a:t>[3] Al-Daoud, E. (2009). A comparison between three neural network models for classification problems. Journal of artificial intelligence, 2(2), 56-64.</a:t>
            </a:r>
            <a:endParaRPr lang="en-IN" sz="1800" dirty="0">
              <a:effectLst/>
              <a:latin typeface="Times New Roman" panose="02020603050405020304" pitchFamily="18" charset="0"/>
              <a:ea typeface="Times New Roman" panose="02020603050405020304" pitchFamily="18" charset="0"/>
            </a:endParaRPr>
          </a:p>
          <a:p>
            <a:pPr>
              <a:spcAft>
                <a:spcPts val="600"/>
              </a:spcAft>
            </a:pPr>
            <a:r>
              <a:rPr lang="en-US" sz="1800" dirty="0">
                <a:effectLst/>
                <a:latin typeface="Arial" panose="020B0604020202020204" pitchFamily="34" charset="0"/>
                <a:ea typeface="Times New Roman" panose="02020603050405020304" pitchFamily="18" charset="0"/>
              </a:rPr>
              <a:t>[4]  </a:t>
            </a:r>
            <a:r>
              <a:rPr lang="en-US" sz="1800" dirty="0" err="1">
                <a:effectLst/>
                <a:latin typeface="Arial" panose="020B0604020202020204" pitchFamily="34" charset="0"/>
                <a:ea typeface="Times New Roman" panose="02020603050405020304" pitchFamily="18" charset="0"/>
              </a:rPr>
              <a:t>Bretos</a:t>
            </a:r>
            <a:r>
              <a:rPr lang="en-US" sz="1800" dirty="0">
                <a:effectLst/>
                <a:latin typeface="Arial" panose="020B0604020202020204" pitchFamily="34" charset="0"/>
                <a:ea typeface="Times New Roman" panose="02020603050405020304" pitchFamily="18" charset="0"/>
              </a:rPr>
              <a:t>,  M.  (1980).  Age  determination  in  the  keyhole  limpet  </a:t>
            </a:r>
            <a:r>
              <a:rPr lang="en-US" sz="1800" dirty="0" err="1">
                <a:effectLst/>
                <a:latin typeface="Arial" panose="020B0604020202020204" pitchFamily="34" charset="0"/>
                <a:ea typeface="Times New Roman" panose="02020603050405020304" pitchFamily="18" charset="0"/>
              </a:rPr>
              <a:t>Fissurella</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crassa</a:t>
            </a:r>
            <a:r>
              <a:rPr lang="en-US" sz="1800" dirty="0">
                <a:effectLst/>
                <a:latin typeface="Arial" panose="020B0604020202020204" pitchFamily="34" charset="0"/>
                <a:ea typeface="Times New Roman" panose="02020603050405020304" pitchFamily="18" charset="0"/>
              </a:rPr>
              <a:t>  Lamarck (</a:t>
            </a:r>
            <a:r>
              <a:rPr lang="en-US" sz="1800" dirty="0" err="1">
                <a:effectLst/>
                <a:latin typeface="Arial" panose="020B0604020202020204" pitchFamily="34" charset="0"/>
                <a:ea typeface="Times New Roman" panose="02020603050405020304" pitchFamily="18" charset="0"/>
              </a:rPr>
              <a:t>Archaeogastropoda</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Fissurellidae</a:t>
            </a:r>
            <a:r>
              <a:rPr lang="en-US" sz="1800" dirty="0">
                <a:effectLst/>
                <a:latin typeface="Arial" panose="020B0604020202020204" pitchFamily="34" charset="0"/>
                <a:ea typeface="Times New Roman" panose="02020603050405020304" pitchFamily="18" charset="0"/>
              </a:rPr>
              <a:t>),  based  on  shell  growth  rings.  The  Biological  Bulletin, 159(3), 606-612.</a:t>
            </a:r>
            <a:endParaRPr lang="en-IN" sz="1800" dirty="0">
              <a:effectLst/>
              <a:latin typeface="Times New Roman" panose="02020603050405020304" pitchFamily="18" charset="0"/>
              <a:ea typeface="Times New Roman" panose="02020603050405020304" pitchFamily="18" charset="0"/>
            </a:endParaRPr>
          </a:p>
          <a:p>
            <a:pPr>
              <a:spcAft>
                <a:spcPts val="600"/>
              </a:spcAft>
            </a:pPr>
            <a:r>
              <a:rPr lang="en-US" sz="1800" dirty="0">
                <a:effectLst/>
                <a:latin typeface="Arial" panose="020B0604020202020204" pitchFamily="34" charset="0"/>
                <a:ea typeface="Times New Roman" panose="02020603050405020304" pitchFamily="18" charset="0"/>
              </a:rPr>
              <a:t>[5] Clark, D., </a:t>
            </a:r>
            <a:r>
              <a:rPr lang="en-US" sz="1800" dirty="0" err="1">
                <a:effectLst/>
                <a:latin typeface="Arial" panose="020B0604020202020204" pitchFamily="34" charset="0"/>
                <a:ea typeface="Times New Roman" panose="02020603050405020304" pitchFamily="18" charset="0"/>
              </a:rPr>
              <a:t>Schreter</a:t>
            </a:r>
            <a:r>
              <a:rPr lang="en-US" sz="1800" dirty="0">
                <a:effectLst/>
                <a:latin typeface="Arial" panose="020B0604020202020204" pitchFamily="34" charset="0"/>
                <a:ea typeface="Times New Roman" panose="02020603050405020304" pitchFamily="18" charset="0"/>
              </a:rPr>
              <a:t>, Z., &amp; Adams, A. (1996, April). A quantitative comparison of </a:t>
            </a:r>
            <a:r>
              <a:rPr lang="en-US" sz="1800" dirty="0" err="1">
                <a:effectLst/>
                <a:latin typeface="Arial" panose="020B0604020202020204" pitchFamily="34" charset="0"/>
                <a:ea typeface="Times New Roman" panose="02020603050405020304" pitchFamily="18" charset="0"/>
              </a:rPr>
              <a:t>dystal</a:t>
            </a:r>
            <a:r>
              <a:rPr lang="en-US" sz="1800" dirty="0">
                <a:effectLst/>
                <a:latin typeface="Arial" panose="020B0604020202020204" pitchFamily="34" charset="0"/>
                <a:ea typeface="Times New Roman" panose="02020603050405020304" pitchFamily="18" charset="0"/>
              </a:rPr>
              <a:t> and backpropagation. In Australian Conference on Neural Networks.</a:t>
            </a:r>
            <a:endParaRPr lang="en-IN" sz="1800" dirty="0">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224" name="Google Shape;224;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225" name="Google Shape;225;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sp>
        <p:nvSpPr>
          <p:cNvPr id="226" name="Google Shape;226;p15"/>
          <p:cNvSpPr txBox="1"/>
          <p:nvPr/>
        </p:nvSpPr>
        <p:spPr>
          <a:xfrm>
            <a:off x="457200" y="304800"/>
            <a:ext cx="8229600" cy="7620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4000"/>
              <a:buFont typeface="Calibri"/>
              <a:buNone/>
            </a:pPr>
            <a:endParaRPr sz="4000">
              <a:solidFill>
                <a:srgbClr val="C00000"/>
              </a:solidFill>
              <a:latin typeface="Arial"/>
              <a:ea typeface="Arial"/>
              <a:cs typeface="Arial"/>
              <a:sym typeface="Arial"/>
            </a:endParaRPr>
          </a:p>
          <a:p>
            <a:pPr marL="0" marR="0" lvl="0" indent="0" algn="l" rtl="0">
              <a:spcBef>
                <a:spcPts val="0"/>
              </a:spcBef>
              <a:spcAft>
                <a:spcPts val="0"/>
              </a:spcAft>
              <a:buClr>
                <a:srgbClr val="C00000"/>
              </a:buClr>
              <a:buSzPts val="4000"/>
              <a:buFont typeface="Arial"/>
              <a:buNone/>
            </a:pPr>
            <a:r>
              <a:rPr lang="en-US" sz="4000">
                <a:solidFill>
                  <a:srgbClr val="C00000"/>
                </a:solidFill>
                <a:latin typeface="Arial"/>
                <a:ea typeface="Arial"/>
                <a:cs typeface="Arial"/>
                <a:sym typeface="Arial"/>
              </a:rPr>
              <a:t>References</a:t>
            </a:r>
            <a:br>
              <a:rPr lang="en-US" sz="4000">
                <a:solidFill>
                  <a:schemeClr val="dk1"/>
                </a:solidFill>
                <a:latin typeface="Arial"/>
                <a:ea typeface="Arial"/>
                <a:cs typeface="Arial"/>
                <a:sym typeface="Arial"/>
              </a:rPr>
            </a:br>
            <a:endParaRPr sz="4000">
              <a:solidFill>
                <a:schemeClr val="dk1"/>
              </a:solidFill>
              <a:latin typeface="Arial"/>
              <a:ea typeface="Arial"/>
              <a:cs typeface="Arial"/>
              <a:sym typeface="Arial"/>
            </a:endParaRPr>
          </a:p>
        </p:txBody>
      </p:sp>
      <p:sp>
        <p:nvSpPr>
          <p:cNvPr id="227" name="Google Shape;227;p1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fontScale="92500" lnSpcReduction="20000"/>
          </a:bodyPr>
          <a:lstStyle/>
          <a:p>
            <a:pPr>
              <a:spcAft>
                <a:spcPts val="600"/>
              </a:spcAft>
            </a:pPr>
            <a:r>
              <a:rPr lang="en-US" sz="1800" dirty="0">
                <a:effectLst/>
                <a:latin typeface="Arial" panose="020B0604020202020204" pitchFamily="34" charset="0"/>
                <a:ea typeface="Times New Roman" panose="02020603050405020304" pitchFamily="18" charset="0"/>
              </a:rPr>
              <a:t>[6] Day, R. W., Williams, M. C., &amp; Hawkes, G. P. (1995). A comparison of fluorochromes for marking abalone shells. Marine and Freshwater Research, 46(3), 599-605.</a:t>
            </a:r>
            <a:endParaRPr lang="en-IN" sz="1800" dirty="0">
              <a:effectLst/>
              <a:latin typeface="Times New Roman" panose="02020603050405020304" pitchFamily="18" charset="0"/>
              <a:ea typeface="Times New Roman" panose="02020603050405020304" pitchFamily="18" charset="0"/>
            </a:endParaRPr>
          </a:p>
          <a:p>
            <a:pPr>
              <a:spcAft>
                <a:spcPts val="600"/>
              </a:spcAft>
            </a:pPr>
            <a:r>
              <a:rPr lang="en-US" sz="1800" dirty="0">
                <a:effectLst/>
                <a:latin typeface="Arial" panose="020B0604020202020204" pitchFamily="34" charset="0"/>
                <a:ea typeface="Times New Roman" panose="02020603050405020304" pitchFamily="18" charset="0"/>
              </a:rPr>
              <a:t>[7] Gurney, L. J., Mundy, C., &amp; </a:t>
            </a:r>
            <a:r>
              <a:rPr lang="en-US" sz="1800" dirty="0" err="1">
                <a:effectLst/>
                <a:latin typeface="Arial" panose="020B0604020202020204" pitchFamily="34" charset="0"/>
                <a:ea typeface="Times New Roman" panose="02020603050405020304" pitchFamily="18" charset="0"/>
              </a:rPr>
              <a:t>Porteus</a:t>
            </a:r>
            <a:r>
              <a:rPr lang="en-US" sz="1800" dirty="0">
                <a:effectLst/>
                <a:latin typeface="Arial" panose="020B0604020202020204" pitchFamily="34" charset="0"/>
                <a:ea typeface="Times New Roman" panose="02020603050405020304" pitchFamily="18" charset="0"/>
              </a:rPr>
              <a:t>, M. C. (2005). Determining age and growth of abalone using stable oxygen isotopes: a tool for fisheries management. Fisheries Research, 72(2-3), 353- 360.</a:t>
            </a:r>
            <a:endParaRPr lang="en-IN" sz="1800" dirty="0">
              <a:effectLst/>
              <a:latin typeface="Times New Roman" panose="02020603050405020304" pitchFamily="18" charset="0"/>
              <a:ea typeface="Times New Roman" panose="02020603050405020304" pitchFamily="18" charset="0"/>
            </a:endParaRPr>
          </a:p>
          <a:p>
            <a:pPr>
              <a:spcAft>
                <a:spcPts val="600"/>
              </a:spcAft>
            </a:pPr>
            <a:r>
              <a:rPr lang="en-US" sz="1800" dirty="0">
                <a:effectLst/>
                <a:latin typeface="Arial" panose="020B0604020202020204" pitchFamily="34" charset="0"/>
                <a:ea typeface="Times New Roman" panose="02020603050405020304" pitchFamily="18" charset="0"/>
              </a:rPr>
              <a:t>[8] Naylor, J. R., </a:t>
            </a:r>
            <a:r>
              <a:rPr lang="en-US" sz="1800" dirty="0" err="1">
                <a:effectLst/>
                <a:latin typeface="Arial" panose="020B0604020202020204" pitchFamily="34" charset="0"/>
                <a:ea typeface="Times New Roman" panose="02020603050405020304" pitchFamily="18" charset="0"/>
              </a:rPr>
              <a:t>Manighetti</a:t>
            </a:r>
            <a:r>
              <a:rPr lang="en-US" sz="1800" dirty="0">
                <a:effectLst/>
                <a:latin typeface="Arial" panose="020B0604020202020204" pitchFamily="34" charset="0"/>
                <a:ea typeface="Times New Roman" panose="02020603050405020304" pitchFamily="18" charset="0"/>
              </a:rPr>
              <a:t>, B. M., Neil, H. L., &amp; Kim, S. W. (2007). Validated estimation of growth and age in the New Zealand abalone </a:t>
            </a:r>
            <a:r>
              <a:rPr lang="en-US" sz="1800" dirty="0" err="1">
                <a:effectLst/>
                <a:latin typeface="Arial" panose="020B0604020202020204" pitchFamily="34" charset="0"/>
                <a:ea typeface="Times New Roman" panose="02020603050405020304" pitchFamily="18" charset="0"/>
              </a:rPr>
              <a:t>Haliotis</a:t>
            </a:r>
            <a:r>
              <a:rPr lang="en-US" sz="1800" dirty="0">
                <a:effectLst/>
                <a:latin typeface="Arial" panose="020B0604020202020204" pitchFamily="34" charset="0"/>
                <a:ea typeface="Times New Roman" panose="02020603050405020304" pitchFamily="18" charset="0"/>
              </a:rPr>
              <a:t> iris using stable oxygen isotopes. Marine and freshwater research, 58(4), 354-362.</a:t>
            </a:r>
            <a:endParaRPr lang="en-IN" sz="1800" dirty="0">
              <a:effectLst/>
              <a:latin typeface="Times New Roman" panose="02020603050405020304" pitchFamily="18" charset="0"/>
              <a:ea typeface="Times New Roman" panose="02020603050405020304" pitchFamily="18" charset="0"/>
            </a:endParaRPr>
          </a:p>
          <a:p>
            <a:pPr>
              <a:spcAft>
                <a:spcPts val="600"/>
              </a:spcAft>
            </a:pPr>
            <a:r>
              <a:rPr lang="en-US" sz="1800" dirty="0">
                <a:effectLst/>
                <a:latin typeface="Arial" panose="020B0604020202020204" pitchFamily="34" charset="0"/>
                <a:ea typeface="Times New Roman" panose="02020603050405020304" pitchFamily="18" charset="0"/>
              </a:rPr>
              <a:t>[9] </a:t>
            </a:r>
            <a:r>
              <a:rPr lang="en-US" sz="1800" dirty="0" err="1">
                <a:effectLst/>
                <a:latin typeface="Arial" panose="020B0604020202020204" pitchFamily="34" charset="0"/>
                <a:ea typeface="Times New Roman" panose="02020603050405020304" pitchFamily="18" charset="0"/>
              </a:rPr>
              <a:t>Siddeek</a:t>
            </a:r>
            <a:r>
              <a:rPr lang="en-US" sz="1800" dirty="0">
                <a:effectLst/>
                <a:latin typeface="Arial" panose="020B0604020202020204" pitchFamily="34" charset="0"/>
                <a:ea typeface="Times New Roman" panose="02020603050405020304" pitchFamily="18" charset="0"/>
              </a:rPr>
              <a:t>, M. S. M., &amp; Johnson, D. W. (1997). Growth parameter estimates for Omani abalone (</a:t>
            </a:r>
            <a:r>
              <a:rPr lang="en-US" sz="1800" dirty="0" err="1">
                <a:effectLst/>
                <a:latin typeface="Arial" panose="020B0604020202020204" pitchFamily="34" charset="0"/>
                <a:ea typeface="Times New Roman" panose="02020603050405020304" pitchFamily="18" charset="0"/>
              </a:rPr>
              <a:t>Haliotis</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mariae</a:t>
            </a:r>
            <a:r>
              <a:rPr lang="en-US" sz="1800" dirty="0">
                <a:effectLst/>
                <a:latin typeface="Arial" panose="020B0604020202020204" pitchFamily="34" charset="0"/>
                <a:ea typeface="Times New Roman" panose="02020603050405020304" pitchFamily="18" charset="0"/>
              </a:rPr>
              <a:t>, Wood 1828) using length-frequency data. Fisheries research, 31(3), 169-188.</a:t>
            </a:r>
            <a:endParaRPr lang="en-IN" sz="1800" dirty="0">
              <a:effectLst/>
              <a:latin typeface="Times New Roman" panose="02020603050405020304" pitchFamily="18" charset="0"/>
              <a:ea typeface="Times New Roman" panose="02020603050405020304" pitchFamily="18" charset="0"/>
            </a:endParaRPr>
          </a:p>
          <a:p>
            <a:pPr>
              <a:spcAft>
                <a:spcPts val="600"/>
              </a:spcAft>
            </a:pPr>
            <a:r>
              <a:rPr lang="en-US" sz="1800" dirty="0">
                <a:effectLst/>
                <a:latin typeface="Arial" panose="020B0604020202020204" pitchFamily="34" charset="0"/>
                <a:ea typeface="Times New Roman" panose="02020603050405020304" pitchFamily="18" charset="0"/>
              </a:rPr>
              <a:t>[10]  </a:t>
            </a:r>
            <a:r>
              <a:rPr lang="en-US" sz="1800" dirty="0" err="1">
                <a:effectLst/>
                <a:latin typeface="Arial" panose="020B0604020202020204" pitchFamily="34" charset="0"/>
                <a:ea typeface="Times New Roman" panose="02020603050405020304" pitchFamily="18" charset="0"/>
              </a:rPr>
              <a:t>Takami</a:t>
            </a:r>
            <a:r>
              <a:rPr lang="en-US" sz="1800" dirty="0">
                <a:effectLst/>
                <a:latin typeface="Arial" panose="020B0604020202020204" pitchFamily="34" charset="0"/>
                <a:ea typeface="Times New Roman" panose="02020603050405020304" pitchFamily="18" charset="0"/>
              </a:rPr>
              <a:t>,  H.,  </a:t>
            </a:r>
            <a:r>
              <a:rPr lang="en-US" sz="1800" dirty="0" err="1">
                <a:effectLst/>
                <a:latin typeface="Arial" panose="020B0604020202020204" pitchFamily="34" charset="0"/>
                <a:ea typeface="Times New Roman" panose="02020603050405020304" pitchFamily="18" charset="0"/>
              </a:rPr>
              <a:t>Oshino</a:t>
            </a:r>
            <a:r>
              <a:rPr lang="en-US" sz="1800" dirty="0">
                <a:effectLst/>
                <a:latin typeface="Arial" panose="020B0604020202020204" pitchFamily="34" charset="0"/>
                <a:ea typeface="Times New Roman" panose="02020603050405020304" pitchFamily="18" charset="0"/>
              </a:rPr>
              <a:t>,  A.,  Sasaki,  R.,  Fukazawa,  H.,  &amp;  Kawamura,  T.  (2006).  Age determination and estimation of larval period in field caught abalone (</a:t>
            </a:r>
            <a:r>
              <a:rPr lang="en-US" sz="1800" dirty="0" err="1">
                <a:effectLst/>
                <a:latin typeface="Arial" panose="020B0604020202020204" pitchFamily="34" charset="0"/>
                <a:ea typeface="Times New Roman" panose="02020603050405020304" pitchFamily="18" charset="0"/>
              </a:rPr>
              <a:t>Haliotis</a:t>
            </a:r>
            <a:r>
              <a:rPr lang="en-US" sz="1800" dirty="0">
                <a:effectLst/>
                <a:latin typeface="Arial" panose="020B0604020202020204" pitchFamily="34" charset="0"/>
                <a:ea typeface="Times New Roman" panose="02020603050405020304" pitchFamily="18" charset="0"/>
              </a:rPr>
              <a:t> discus </a:t>
            </a:r>
            <a:r>
              <a:rPr lang="en-US" sz="1800" dirty="0" err="1">
                <a:effectLst/>
                <a:latin typeface="Arial" panose="020B0604020202020204" pitchFamily="34" charset="0"/>
                <a:ea typeface="Times New Roman" panose="02020603050405020304" pitchFamily="18" charset="0"/>
              </a:rPr>
              <a:t>hannai</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Ino</a:t>
            </a:r>
            <a:r>
              <a:rPr lang="en-US" sz="1800" dirty="0">
                <a:effectLst/>
                <a:latin typeface="Arial" panose="020B0604020202020204" pitchFamily="34" charset="0"/>
                <a:ea typeface="Times New Roman" panose="02020603050405020304" pitchFamily="18" charset="0"/>
              </a:rPr>
              <a:t> 1953) larvae and newly metamorphosed post-larvae by counts of radular teeth rows. Journal of experimental marine biology and ecology, 328(2), 289-301.</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9746385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
          <p:cNvSpPr txBox="1">
            <a:spLocks noGrp="1"/>
          </p:cNvSpPr>
          <p:nvPr>
            <p:ph type="title"/>
          </p:nvPr>
        </p:nvSpPr>
        <p:spPr>
          <a:xfrm>
            <a:off x="457200" y="228600"/>
            <a:ext cx="8229600" cy="1143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C00000"/>
              </a:buClr>
              <a:buSzPts val="4400"/>
              <a:buFont typeface="Arial"/>
              <a:buNone/>
            </a:pPr>
            <a:r>
              <a:rPr lang="en-US">
                <a:solidFill>
                  <a:srgbClr val="C00000"/>
                </a:solidFill>
                <a:latin typeface="Arial"/>
                <a:ea typeface="Arial"/>
                <a:cs typeface="Arial"/>
                <a:sym typeface="Arial"/>
              </a:rPr>
              <a:t>Presentation Outline</a:t>
            </a:r>
            <a:endParaRPr/>
          </a:p>
        </p:txBody>
      </p:sp>
      <p:sp>
        <p:nvSpPr>
          <p:cNvPr id="102" name="Google Shape;102;p2"/>
          <p:cNvSpPr txBox="1">
            <a:spLocks noGrp="1"/>
          </p:cNvSpPr>
          <p:nvPr>
            <p:ph type="body" idx="1"/>
          </p:nvPr>
        </p:nvSpPr>
        <p:spPr>
          <a:xfrm>
            <a:off x="609600" y="1600200"/>
            <a:ext cx="8229600" cy="452596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000"/>
              <a:buChar char="•"/>
            </a:pPr>
            <a:r>
              <a:rPr lang="en-US" sz="2000" dirty="0">
                <a:latin typeface="Arial"/>
                <a:ea typeface="Arial"/>
                <a:cs typeface="Arial"/>
                <a:sym typeface="Arial"/>
              </a:rPr>
              <a:t>Course Certificate</a:t>
            </a:r>
            <a:endParaRPr dirty="0"/>
          </a:p>
          <a:p>
            <a:pPr marL="342900" lvl="0" indent="-342900" algn="l" rtl="0">
              <a:spcBef>
                <a:spcPts val="400"/>
              </a:spcBef>
              <a:spcAft>
                <a:spcPts val="0"/>
              </a:spcAft>
              <a:buClr>
                <a:schemeClr val="dk1"/>
              </a:buClr>
              <a:buSzPts val="2000"/>
              <a:buChar char="•"/>
            </a:pPr>
            <a:r>
              <a:rPr lang="en-US" sz="2000" dirty="0">
                <a:latin typeface="Arial"/>
                <a:ea typeface="Arial"/>
                <a:cs typeface="Arial"/>
                <a:sym typeface="Arial"/>
              </a:rPr>
              <a:t>Introduction</a:t>
            </a:r>
            <a:endParaRPr dirty="0"/>
          </a:p>
          <a:p>
            <a:pPr marL="342900" lvl="0" indent="-342900" algn="l" rtl="0">
              <a:spcBef>
                <a:spcPts val="400"/>
              </a:spcBef>
              <a:spcAft>
                <a:spcPts val="0"/>
              </a:spcAft>
              <a:buClr>
                <a:schemeClr val="dk1"/>
              </a:buClr>
              <a:buSzPts val="2000"/>
              <a:buChar char="•"/>
            </a:pPr>
            <a:r>
              <a:rPr lang="en-US" sz="2000" dirty="0">
                <a:latin typeface="Arial"/>
                <a:ea typeface="Arial"/>
                <a:cs typeface="Arial"/>
                <a:sym typeface="Arial"/>
              </a:rPr>
              <a:t>Objectives</a:t>
            </a:r>
            <a:endParaRPr dirty="0"/>
          </a:p>
          <a:p>
            <a:pPr marL="342900" lvl="0" indent="-342900" algn="l" rtl="0">
              <a:spcBef>
                <a:spcPts val="400"/>
              </a:spcBef>
              <a:spcAft>
                <a:spcPts val="0"/>
              </a:spcAft>
              <a:buClr>
                <a:schemeClr val="dk1"/>
              </a:buClr>
              <a:buSzPts val="2000"/>
              <a:buChar char="•"/>
            </a:pPr>
            <a:r>
              <a:rPr lang="en-US" sz="2000" dirty="0">
                <a:latin typeface="Arial"/>
                <a:ea typeface="Arial"/>
                <a:cs typeface="Arial"/>
                <a:sym typeface="Arial"/>
              </a:rPr>
              <a:t>System Architecture / Ideation Map</a:t>
            </a:r>
            <a:endParaRPr dirty="0"/>
          </a:p>
          <a:p>
            <a:pPr marL="342900" lvl="0" indent="-342900" algn="l" rtl="0">
              <a:spcBef>
                <a:spcPts val="400"/>
              </a:spcBef>
              <a:spcAft>
                <a:spcPts val="0"/>
              </a:spcAft>
              <a:buClr>
                <a:schemeClr val="dk1"/>
              </a:buClr>
              <a:buSzPts val="2000"/>
              <a:buChar char="•"/>
            </a:pPr>
            <a:r>
              <a:rPr lang="en-US" sz="2000" dirty="0">
                <a:latin typeface="Arial"/>
                <a:ea typeface="Arial"/>
                <a:cs typeface="Arial"/>
                <a:sym typeface="Arial"/>
              </a:rPr>
              <a:t>Project Implementation</a:t>
            </a:r>
            <a:endParaRPr dirty="0"/>
          </a:p>
          <a:p>
            <a:pPr marL="342900" lvl="0" indent="-342900" algn="l" rtl="0">
              <a:spcBef>
                <a:spcPts val="400"/>
              </a:spcBef>
              <a:spcAft>
                <a:spcPts val="0"/>
              </a:spcAft>
              <a:buClr>
                <a:schemeClr val="dk1"/>
              </a:buClr>
              <a:buSzPts val="2000"/>
              <a:buChar char="•"/>
            </a:pPr>
            <a:r>
              <a:rPr lang="en-US" sz="2000" dirty="0">
                <a:latin typeface="Arial"/>
                <a:ea typeface="Arial"/>
                <a:cs typeface="Arial"/>
                <a:sym typeface="Arial"/>
              </a:rPr>
              <a:t>Module Implementation</a:t>
            </a:r>
            <a:endParaRPr dirty="0"/>
          </a:p>
          <a:p>
            <a:pPr marL="342900" lvl="0" indent="-342900" algn="l" rtl="0">
              <a:spcBef>
                <a:spcPts val="400"/>
              </a:spcBef>
              <a:spcAft>
                <a:spcPts val="0"/>
              </a:spcAft>
              <a:buClr>
                <a:schemeClr val="dk1"/>
              </a:buClr>
              <a:buSzPts val="2000"/>
              <a:buChar char="•"/>
            </a:pPr>
            <a:r>
              <a:rPr lang="en-US" sz="2000" dirty="0">
                <a:latin typeface="Arial"/>
                <a:ea typeface="Arial"/>
                <a:cs typeface="Arial"/>
                <a:sym typeface="Arial"/>
              </a:rPr>
              <a:t>Application Snapshots</a:t>
            </a:r>
            <a:endParaRPr dirty="0"/>
          </a:p>
          <a:p>
            <a:pPr marL="342900" lvl="0" indent="-342900" algn="l" rtl="0">
              <a:spcBef>
                <a:spcPts val="400"/>
              </a:spcBef>
              <a:spcAft>
                <a:spcPts val="0"/>
              </a:spcAft>
              <a:buClr>
                <a:schemeClr val="dk1"/>
              </a:buClr>
              <a:buSzPts val="2000"/>
              <a:buChar char="•"/>
            </a:pPr>
            <a:r>
              <a:rPr lang="en-US" sz="2000" dirty="0">
                <a:latin typeface="Arial"/>
                <a:ea typeface="Arial"/>
                <a:cs typeface="Arial"/>
                <a:sym typeface="Arial"/>
              </a:rPr>
              <a:t>Results and Discussions</a:t>
            </a:r>
            <a:endParaRPr dirty="0"/>
          </a:p>
          <a:p>
            <a:pPr marL="342900" lvl="0" indent="-342900" algn="l" rtl="0">
              <a:spcBef>
                <a:spcPts val="400"/>
              </a:spcBef>
              <a:spcAft>
                <a:spcPts val="0"/>
              </a:spcAft>
              <a:buClr>
                <a:schemeClr val="dk1"/>
              </a:buClr>
              <a:buSzPts val="2000"/>
              <a:buChar char="•"/>
            </a:pPr>
            <a:r>
              <a:rPr lang="en-US" sz="2000" dirty="0">
                <a:latin typeface="Arial"/>
                <a:ea typeface="Arial"/>
                <a:cs typeface="Arial"/>
                <a:sym typeface="Arial"/>
              </a:rPr>
              <a:t>Conclusion &amp; Future work</a:t>
            </a:r>
            <a:endParaRPr dirty="0"/>
          </a:p>
          <a:p>
            <a:pPr marL="342900" lvl="0" indent="-342900" algn="l" rtl="0">
              <a:spcBef>
                <a:spcPts val="400"/>
              </a:spcBef>
              <a:spcAft>
                <a:spcPts val="0"/>
              </a:spcAft>
              <a:buClr>
                <a:schemeClr val="dk1"/>
              </a:buClr>
              <a:buSzPts val="2000"/>
              <a:buChar char="•"/>
            </a:pPr>
            <a:r>
              <a:rPr lang="en-US" sz="2000" dirty="0">
                <a:latin typeface="Arial"/>
                <a:ea typeface="Arial"/>
                <a:cs typeface="Arial"/>
                <a:sym typeface="Arial"/>
              </a:rPr>
              <a:t>References</a:t>
            </a:r>
            <a:endParaRPr dirty="0"/>
          </a:p>
          <a:p>
            <a:pPr marL="342900" lvl="0" indent="-139700" algn="l" rtl="0">
              <a:spcBef>
                <a:spcPts val="640"/>
              </a:spcBef>
              <a:spcAft>
                <a:spcPts val="0"/>
              </a:spcAft>
              <a:buClr>
                <a:schemeClr val="dk1"/>
              </a:buClr>
              <a:buSzPts val="3200"/>
              <a:buNone/>
            </a:pPr>
            <a:endParaRPr dirty="0"/>
          </a:p>
        </p:txBody>
      </p:sp>
      <p:sp>
        <p:nvSpPr>
          <p:cNvPr id="103" name="Google Shape;103;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104" name="Google Shape;104;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105" name="Google Shape;105;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3"/>
          <p:cNvSpPr txBox="1"/>
          <p:nvPr/>
        </p:nvSpPr>
        <p:spPr>
          <a:xfrm>
            <a:off x="533400" y="381000"/>
            <a:ext cx="8229600" cy="655638"/>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spcBef>
                <a:spcPts val="0"/>
              </a:spcBef>
              <a:spcAft>
                <a:spcPts val="0"/>
              </a:spcAft>
              <a:buClr>
                <a:srgbClr val="C00000"/>
              </a:buClr>
              <a:buSzPct val="100000"/>
              <a:buFont typeface="Arial"/>
              <a:buNone/>
            </a:pPr>
            <a:r>
              <a:rPr lang="en-US" sz="4400">
                <a:solidFill>
                  <a:srgbClr val="C00000"/>
                </a:solidFill>
                <a:latin typeface="Arial"/>
                <a:ea typeface="Arial"/>
                <a:cs typeface="Arial"/>
                <a:sym typeface="Arial"/>
              </a:rPr>
              <a:t>Course Certificate</a:t>
            </a:r>
            <a:endParaRPr/>
          </a:p>
        </p:txBody>
      </p:sp>
      <p:sp>
        <p:nvSpPr>
          <p:cNvPr id="111" name="Google Shape;111;p3"/>
          <p:cNvSpPr txBox="1"/>
          <p:nvPr/>
        </p:nvSpPr>
        <p:spPr>
          <a:xfrm>
            <a:off x="609600" y="1788459"/>
            <a:ext cx="8001000" cy="3459163"/>
          </a:xfrm>
          <a:prstGeom prst="rect">
            <a:avLst/>
          </a:prstGeom>
          <a:noFill/>
          <a:ln>
            <a:noFill/>
          </a:ln>
        </p:spPr>
        <p:txBody>
          <a:bodyPr spcFirstLastPara="1" wrap="square" lIns="91425" tIns="45700" rIns="91425" bIns="45700" anchor="t" anchorCtr="0">
            <a:normAutofit/>
          </a:bodyPr>
          <a:lstStyle/>
          <a:p>
            <a:pPr marL="0" marR="0" lvl="0" indent="0" algn="just" rtl="0">
              <a:lnSpc>
                <a:spcPct val="80000"/>
              </a:lnSpc>
              <a:spcBef>
                <a:spcPts val="0"/>
              </a:spcBef>
              <a:spcAft>
                <a:spcPts val="0"/>
              </a:spcAft>
              <a:buClr>
                <a:schemeClr val="dk1"/>
              </a:buClr>
              <a:buSzPts val="2800"/>
              <a:buFont typeface="Arial"/>
              <a:buNone/>
            </a:pPr>
            <a:endParaRPr sz="2800">
              <a:solidFill>
                <a:schemeClr val="dk1"/>
              </a:solidFill>
              <a:latin typeface="Calibri"/>
              <a:ea typeface="Calibri"/>
              <a:cs typeface="Calibri"/>
              <a:sym typeface="Calibri"/>
            </a:endParaRPr>
          </a:p>
        </p:txBody>
      </p:sp>
      <p:sp>
        <p:nvSpPr>
          <p:cNvPr id="113" name="Google Shape;113;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114" name="Google Shape;114;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115" name="Google Shape;115;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4"/>
          <p:cNvSpPr txBox="1"/>
          <p:nvPr/>
        </p:nvSpPr>
        <p:spPr>
          <a:xfrm>
            <a:off x="533400" y="381000"/>
            <a:ext cx="8229600" cy="655638"/>
          </a:xfrm>
          <a:prstGeom prst="rect">
            <a:avLst/>
          </a:prstGeom>
          <a:noFill/>
          <a:ln>
            <a:noFill/>
          </a:ln>
        </p:spPr>
        <p:txBody>
          <a:bodyPr spcFirstLastPara="1" wrap="square" lIns="91425" tIns="45700" rIns="91425" bIns="45700" anchor="ctr" anchorCtr="0">
            <a:normAutofit fontScale="92500" lnSpcReduction="10000"/>
          </a:bodyPr>
          <a:lstStyle/>
          <a:p>
            <a:pPr marL="0" marR="0" lvl="0" indent="0" algn="l" rtl="0">
              <a:spcBef>
                <a:spcPts val="0"/>
              </a:spcBef>
              <a:spcAft>
                <a:spcPts val="0"/>
              </a:spcAft>
              <a:buClr>
                <a:srgbClr val="C00000"/>
              </a:buClr>
              <a:buSzPct val="100000"/>
              <a:buFont typeface="Arial"/>
              <a:buNone/>
            </a:pPr>
            <a:r>
              <a:rPr lang="en-US" sz="4400" dirty="0">
                <a:solidFill>
                  <a:srgbClr val="C00000"/>
                </a:solidFill>
                <a:latin typeface="Arial"/>
                <a:ea typeface="Arial"/>
                <a:cs typeface="Arial"/>
                <a:sym typeface="Arial"/>
              </a:rPr>
              <a:t>Introduction</a:t>
            </a:r>
            <a:endParaRPr dirty="0"/>
          </a:p>
        </p:txBody>
      </p:sp>
      <p:sp>
        <p:nvSpPr>
          <p:cNvPr id="121" name="Google Shape;121;p4"/>
          <p:cNvSpPr txBox="1"/>
          <p:nvPr/>
        </p:nvSpPr>
        <p:spPr>
          <a:xfrm>
            <a:off x="457200" y="1447801"/>
            <a:ext cx="8305800" cy="4800600"/>
          </a:xfrm>
          <a:prstGeom prst="rect">
            <a:avLst/>
          </a:prstGeom>
          <a:noFill/>
          <a:ln>
            <a:noFill/>
          </a:ln>
        </p:spPr>
        <p:txBody>
          <a:bodyPr spcFirstLastPara="1" wrap="square" lIns="91425" tIns="45700" rIns="91425" bIns="45700" anchor="t" anchorCtr="0">
            <a:normAutofit/>
          </a:bodyPr>
          <a:lstStyle/>
          <a:p>
            <a:pPr marL="342900" marR="0" lvl="0" indent="-342900" algn="just" rtl="0">
              <a:lnSpc>
                <a:spcPct val="80000"/>
              </a:lnSpc>
              <a:spcBef>
                <a:spcPts val="0"/>
              </a:spcBef>
              <a:spcAft>
                <a:spcPts val="0"/>
              </a:spcAft>
              <a:buClr>
                <a:schemeClr val="dk1"/>
              </a:buClr>
              <a:buSzPts val="2800"/>
              <a:buFont typeface="Arial"/>
              <a:buNone/>
            </a:pPr>
            <a:endParaRPr sz="2800">
              <a:solidFill>
                <a:schemeClr val="dk1"/>
              </a:solidFill>
              <a:latin typeface="Calibri"/>
              <a:ea typeface="Calibri"/>
              <a:cs typeface="Calibri"/>
              <a:sym typeface="Calibri"/>
            </a:endParaRPr>
          </a:p>
          <a:p>
            <a:pPr marL="342900" marR="0" lvl="0" indent="-165100" algn="just" rtl="0">
              <a:lnSpc>
                <a:spcPct val="80000"/>
              </a:lnSpc>
              <a:spcBef>
                <a:spcPts val="560"/>
              </a:spcBef>
              <a:spcAft>
                <a:spcPts val="0"/>
              </a:spcAft>
              <a:buClr>
                <a:schemeClr val="dk1"/>
              </a:buClr>
              <a:buSzPts val="2800"/>
              <a:buFont typeface="Arial"/>
              <a:buNone/>
            </a:pPr>
            <a:endParaRPr sz="2800">
              <a:solidFill>
                <a:schemeClr val="dk1"/>
              </a:solidFill>
              <a:latin typeface="Calibri"/>
              <a:ea typeface="Calibri"/>
              <a:cs typeface="Calibri"/>
              <a:sym typeface="Calibri"/>
            </a:endParaRPr>
          </a:p>
          <a:p>
            <a:pPr marL="342900" marR="0" lvl="0" indent="-165100" algn="just" rtl="0">
              <a:spcBef>
                <a:spcPts val="560"/>
              </a:spcBef>
              <a:spcAft>
                <a:spcPts val="0"/>
              </a:spcAft>
              <a:buClr>
                <a:schemeClr val="dk1"/>
              </a:buClr>
              <a:buSzPts val="2800"/>
              <a:buFont typeface="Arial"/>
              <a:buNone/>
            </a:pPr>
            <a:endParaRPr sz="2800">
              <a:solidFill>
                <a:schemeClr val="dk1"/>
              </a:solidFill>
              <a:latin typeface="Arial"/>
              <a:ea typeface="Arial"/>
              <a:cs typeface="Arial"/>
              <a:sym typeface="Arial"/>
            </a:endParaRPr>
          </a:p>
          <a:p>
            <a:pPr marL="342900" marR="0" lvl="0" indent="-165100" algn="just" rtl="0">
              <a:spcBef>
                <a:spcPts val="560"/>
              </a:spcBef>
              <a:spcAft>
                <a:spcPts val="0"/>
              </a:spcAft>
              <a:buClr>
                <a:schemeClr val="dk1"/>
              </a:buClr>
              <a:buSzPts val="2800"/>
              <a:buFont typeface="Arial"/>
              <a:buNone/>
            </a:pPr>
            <a:endParaRPr sz="2800">
              <a:solidFill>
                <a:schemeClr val="dk1"/>
              </a:solidFill>
              <a:latin typeface="Calibri"/>
              <a:ea typeface="Calibri"/>
              <a:cs typeface="Calibri"/>
              <a:sym typeface="Calibri"/>
            </a:endParaRPr>
          </a:p>
        </p:txBody>
      </p:sp>
      <p:sp>
        <p:nvSpPr>
          <p:cNvPr id="122" name="Google Shape;122;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342900">
              <a:spcBef>
                <a:spcPts val="0"/>
              </a:spcBef>
              <a:buSzPts val="3200"/>
            </a:pPr>
            <a:r>
              <a:rPr lang="en-US" sz="2200" b="1" dirty="0">
                <a:latin typeface="Calibri" panose="020F0502020204030204" pitchFamily="34" charset="0"/>
                <a:ea typeface="Calibri" panose="020F0502020204030204" pitchFamily="34" charset="0"/>
              </a:rPr>
              <a:t>Abalone:</a:t>
            </a:r>
          </a:p>
          <a:p>
            <a:pPr marL="457200" lvl="1" indent="0">
              <a:spcBef>
                <a:spcPts val="0"/>
              </a:spcBef>
              <a:buSzPts val="3200"/>
              <a:buNone/>
            </a:pPr>
            <a:r>
              <a:rPr lang="en-US" sz="2200" b="0" i="0" dirty="0">
                <a:solidFill>
                  <a:srgbClr val="000000"/>
                </a:solidFill>
                <a:effectLst/>
                <a:latin typeface="Calibri" panose="020F0502020204030204" pitchFamily="34" charset="0"/>
                <a:cs typeface="Calibri" panose="020F0502020204030204" pitchFamily="34" charset="0"/>
              </a:rPr>
              <a:t>Abalone is a gastropod mollusk that lives in coastal saltwater. A member of the </a:t>
            </a:r>
            <a:r>
              <a:rPr lang="en-US" sz="2200" b="0" i="0" dirty="0" err="1">
                <a:solidFill>
                  <a:srgbClr val="000000"/>
                </a:solidFill>
                <a:effectLst/>
                <a:latin typeface="Calibri" panose="020F0502020204030204" pitchFamily="34" charset="0"/>
                <a:cs typeface="Calibri" panose="020F0502020204030204" pitchFamily="34" charset="0"/>
              </a:rPr>
              <a:t>Haliotidae</a:t>
            </a:r>
            <a:r>
              <a:rPr lang="en-US" sz="2200" b="0" i="0" dirty="0">
                <a:solidFill>
                  <a:srgbClr val="000000"/>
                </a:solidFill>
                <a:effectLst/>
                <a:latin typeface="Calibri" panose="020F0502020204030204" pitchFamily="34" charset="0"/>
                <a:cs typeface="Calibri" panose="020F0502020204030204" pitchFamily="34" charset="0"/>
              </a:rPr>
              <a:t> family, it ranges in size from 4 to 10 inches. Like other univalve snails, it has a single shell on top and uses a large foot to cling to rocks and eat algae. The abalone shell is flat and spiral-shaped with several small holes around the edges.</a:t>
            </a:r>
            <a:endParaRPr lang="en-US" sz="2200" b="1" dirty="0">
              <a:latin typeface="Calibri" panose="020F0502020204030204" pitchFamily="34" charset="0"/>
              <a:ea typeface="Calibri" panose="020F0502020204030204" pitchFamily="34" charset="0"/>
              <a:cs typeface="Calibri" panose="020F0502020204030204" pitchFamily="34" charset="0"/>
            </a:endParaRPr>
          </a:p>
          <a:p>
            <a:pPr marL="342900">
              <a:spcBef>
                <a:spcPts val="0"/>
              </a:spcBef>
              <a:buSzPts val="3200"/>
            </a:pPr>
            <a:r>
              <a:rPr lang="en-US" sz="2200" b="1" dirty="0">
                <a:latin typeface="Calibri" panose="020F0502020204030204" pitchFamily="34" charset="0"/>
                <a:ea typeface="Calibri" panose="020F0502020204030204" pitchFamily="34" charset="0"/>
                <a:cs typeface="Calibri" panose="020F0502020204030204" pitchFamily="34" charset="0"/>
              </a:rPr>
              <a:t>Random Forest:</a:t>
            </a:r>
          </a:p>
          <a:p>
            <a:pPr marL="457200" lvl="1" indent="0">
              <a:spcBef>
                <a:spcPts val="0"/>
              </a:spcBef>
              <a:buSzPts val="3200"/>
              <a:buNone/>
            </a:pPr>
            <a:r>
              <a:rPr lang="en-US" sz="2200" i="0" dirty="0">
                <a:solidFill>
                  <a:schemeClr val="tx1"/>
                </a:solidFill>
                <a:effectLst/>
                <a:latin typeface="Calibri" panose="020F0502020204030204" pitchFamily="34" charset="0"/>
                <a:cs typeface="Calibri" panose="020F0502020204030204" pitchFamily="34" charset="0"/>
              </a:rPr>
              <a:t>Random forest is a Supervised Machine Learning Algorithm that is used widely in Classification and Regression problems. It builds decision trees on different samples and takes their majority vote for classification and average in case of regression.</a:t>
            </a:r>
            <a:endParaRPr lang="en-US" sz="2200"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457200" lvl="1" indent="0">
              <a:spcBef>
                <a:spcPts val="0"/>
              </a:spcBef>
              <a:buSzPts val="3200"/>
              <a:buNone/>
            </a:pPr>
            <a:endParaRPr lang="en-US" sz="2200" dirty="0">
              <a:latin typeface="Calibri" panose="020F0502020204030204" pitchFamily="34" charset="0"/>
              <a:ea typeface="Calibri" panose="020F0502020204030204" pitchFamily="34" charset="0"/>
              <a:cs typeface="Calibri" panose="020F0502020204030204" pitchFamily="34" charset="0"/>
            </a:endParaRPr>
          </a:p>
        </p:txBody>
      </p:sp>
      <p:sp>
        <p:nvSpPr>
          <p:cNvPr id="123" name="Google Shape;123;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124" name="Google Shape;124;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125" name="Google Shape;125;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5"/>
          <p:cNvSpPr txBox="1">
            <a:spLocks noGrp="1"/>
          </p:cNvSpPr>
          <p:nvPr>
            <p:ph type="title"/>
          </p:nvPr>
        </p:nvSpPr>
        <p:spPr>
          <a:xfrm>
            <a:off x="298940" y="228600"/>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dirty="0">
                <a:solidFill>
                  <a:srgbClr val="FF0000"/>
                </a:solidFill>
              </a:rPr>
              <a:t>DIAGRAM REPRESENTATION</a:t>
            </a:r>
            <a:endParaRPr dirty="0">
              <a:solidFill>
                <a:srgbClr val="FF0000"/>
              </a:solidFill>
            </a:endParaRPr>
          </a:p>
        </p:txBody>
      </p:sp>
      <p:sp>
        <p:nvSpPr>
          <p:cNvPr id="131" name="Google Shape;131;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132" name="Google Shape;132;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133" name="Google Shape;133;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pic>
        <p:nvPicPr>
          <p:cNvPr id="3" name="Picture 2">
            <a:extLst>
              <a:ext uri="{FF2B5EF4-FFF2-40B4-BE49-F238E27FC236}">
                <a16:creationId xmlns:a16="http://schemas.microsoft.com/office/drawing/2014/main" id="{AF894466-C402-43DE-8E5A-ECCEF9BE03FB}"/>
              </a:ext>
            </a:extLst>
          </p:cNvPr>
          <p:cNvPicPr>
            <a:picLocks noChangeAspect="1"/>
          </p:cNvPicPr>
          <p:nvPr/>
        </p:nvPicPr>
        <p:blipFill>
          <a:blip r:embed="rId3"/>
          <a:stretch>
            <a:fillRect/>
          </a:stretch>
        </p:blipFill>
        <p:spPr>
          <a:xfrm>
            <a:off x="615460" y="1371600"/>
            <a:ext cx="8071340" cy="49255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140" name="Google Shape;140;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CSE</a:t>
            </a:r>
            <a:endParaRPr/>
          </a:p>
        </p:txBody>
      </p:sp>
      <p:sp>
        <p:nvSpPr>
          <p:cNvPr id="141" name="Google Shape;141;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
        <p:nvSpPr>
          <p:cNvPr id="142" name="Google Shape;142;p6"/>
          <p:cNvSpPr txBox="1">
            <a:spLocks noGrp="1"/>
          </p:cNvSpPr>
          <p:nvPr>
            <p:ph type="title"/>
          </p:nvPr>
        </p:nvSpPr>
        <p:spPr>
          <a:xfrm>
            <a:off x="495300" y="381000"/>
            <a:ext cx="8229600" cy="655638"/>
          </a:xfrm>
          <a:prstGeom prst="rect">
            <a:avLst/>
          </a:prstGeom>
          <a:noFill/>
          <a:ln>
            <a:noFill/>
          </a:ln>
        </p:spPr>
        <p:txBody>
          <a:bodyPr spcFirstLastPara="1" wrap="square" lIns="91425" tIns="45700" rIns="91425" bIns="45700" anchor="ctr" anchorCtr="0">
            <a:normAutofit fontScale="90000"/>
          </a:bodyPr>
          <a:lstStyle/>
          <a:p>
            <a:pPr marL="0" lvl="0" indent="0" algn="l" rtl="0">
              <a:spcBef>
                <a:spcPts val="0"/>
              </a:spcBef>
              <a:spcAft>
                <a:spcPts val="0"/>
              </a:spcAft>
              <a:buClr>
                <a:schemeClr val="dk1"/>
              </a:buClr>
              <a:buSzPct val="100000"/>
              <a:buFont typeface="Arial"/>
              <a:buNone/>
            </a:pPr>
            <a:r>
              <a:rPr lang="en-US" dirty="0">
                <a:solidFill>
                  <a:srgbClr val="FF0000"/>
                </a:solidFill>
                <a:latin typeface="Arial"/>
                <a:ea typeface="Arial"/>
                <a:cs typeface="Arial"/>
                <a:sym typeface="Arial"/>
              </a:rPr>
              <a:t>Objectives</a:t>
            </a:r>
            <a:endParaRPr dirty="0">
              <a:solidFill>
                <a:srgbClr val="FF0000"/>
              </a:solidFill>
            </a:endParaRPr>
          </a:p>
        </p:txBody>
      </p:sp>
      <p:sp>
        <p:nvSpPr>
          <p:cNvPr id="143" name="Google Shape;143;p6"/>
          <p:cNvSpPr txBox="1">
            <a:spLocks noGrp="1"/>
          </p:cNvSpPr>
          <p:nvPr>
            <p:ph type="body" idx="1"/>
          </p:nvPr>
        </p:nvSpPr>
        <p:spPr>
          <a:xfrm>
            <a:off x="533400" y="1828800"/>
            <a:ext cx="8153400" cy="4038600"/>
          </a:xfrm>
          <a:prstGeom prst="rect">
            <a:avLst/>
          </a:prstGeom>
          <a:noFill/>
          <a:ln>
            <a:noFill/>
          </a:ln>
        </p:spPr>
        <p:txBody>
          <a:bodyPr spcFirstLastPara="1" wrap="square" lIns="91425" tIns="45700" rIns="91425" bIns="45700" anchor="t" anchorCtr="0">
            <a:normAutofit/>
          </a:bodyPr>
          <a:lstStyle/>
          <a:p>
            <a:pPr marL="342900">
              <a:lnSpc>
                <a:spcPct val="115000"/>
              </a:lnSpc>
              <a:spcBef>
                <a:spcPts val="1200"/>
              </a:spcBef>
              <a:buSzPts val="2800"/>
            </a:pPr>
            <a:r>
              <a:rPr lang="en-US" sz="2400" dirty="0">
                <a:latin typeface="Calibri" panose="020F0502020204030204" pitchFamily="34" charset="0"/>
                <a:ea typeface="Arial"/>
                <a:cs typeface="Calibri" panose="020F0502020204030204" pitchFamily="34" charset="0"/>
                <a:sym typeface="Arial"/>
              </a:rPr>
              <a:t>The age of abalone is determined by cutting the shell through the cone, staining it, and counting the number of rings through a microscope -- a boring and time-consuming task. </a:t>
            </a:r>
          </a:p>
          <a:p>
            <a:pPr marL="342900">
              <a:lnSpc>
                <a:spcPct val="115000"/>
              </a:lnSpc>
              <a:spcBef>
                <a:spcPts val="1200"/>
              </a:spcBef>
              <a:buSzPts val="2800"/>
            </a:pPr>
            <a:r>
              <a:rPr lang="en-US" sz="2400" dirty="0">
                <a:latin typeface="Calibri" panose="020F0502020204030204" pitchFamily="34" charset="0"/>
                <a:ea typeface="Arial"/>
                <a:cs typeface="Calibri" panose="020F0502020204030204" pitchFamily="34" charset="0"/>
                <a:sym typeface="Arial"/>
              </a:rPr>
              <a:t>Other measurements, which are easier to obtain, are used to predict the age.</a:t>
            </a:r>
          </a:p>
          <a:p>
            <a:pPr marL="342900">
              <a:lnSpc>
                <a:spcPct val="115000"/>
              </a:lnSpc>
              <a:spcBef>
                <a:spcPts val="1200"/>
              </a:spcBef>
              <a:buSzPts val="2800"/>
            </a:pPr>
            <a:r>
              <a:rPr lang="en-US" sz="2400" dirty="0">
                <a:latin typeface="Calibri" panose="020F0502020204030204" pitchFamily="34" charset="0"/>
                <a:ea typeface="Arial"/>
                <a:cs typeface="Calibri" panose="020F0502020204030204" pitchFamily="34" charset="0"/>
                <a:sym typeface="Arial"/>
              </a:rPr>
              <a:t>The main objective is to determine the age of Abalone from the physical measurements.</a:t>
            </a:r>
            <a:endParaRPr sz="2400" dirty="0">
              <a:latin typeface="Calibri" panose="020F0502020204030204" pitchFamily="34" charset="0"/>
              <a:cs typeface="Calibri" panose="020F0502020204030204" pitchFamily="34" charset="0"/>
            </a:endParaRPr>
          </a:p>
          <a:p>
            <a:pPr marL="342900" lvl="0" indent="-165100" algn="just" rtl="0">
              <a:lnSpc>
                <a:spcPct val="80000"/>
              </a:lnSpc>
              <a:spcBef>
                <a:spcPts val="600"/>
              </a:spcBef>
              <a:spcAft>
                <a:spcPts val="0"/>
              </a:spcAft>
              <a:buClr>
                <a:schemeClr val="dk1"/>
              </a:buClr>
              <a:buSzPts val="2800"/>
              <a:buNone/>
            </a:pPr>
            <a:endParaRPr sz="2800" dirty="0"/>
          </a:p>
          <a:p>
            <a:pPr marL="342900" lvl="0" indent="-165100" algn="just" rtl="0">
              <a:spcBef>
                <a:spcPts val="560"/>
              </a:spcBef>
              <a:spcAft>
                <a:spcPts val="0"/>
              </a:spcAft>
              <a:buClr>
                <a:schemeClr val="dk1"/>
              </a:buClr>
              <a:buSzPts val="2800"/>
              <a:buNone/>
            </a:pPr>
            <a:endParaRPr sz="2800" dirty="0">
              <a:latin typeface="Arial"/>
              <a:ea typeface="Arial"/>
              <a:cs typeface="Arial"/>
              <a:sym typeface="Arial"/>
            </a:endParaRPr>
          </a:p>
          <a:p>
            <a:pPr marL="342900" lvl="0" indent="-165100" algn="just" rtl="0">
              <a:spcBef>
                <a:spcPts val="560"/>
              </a:spcBef>
              <a:spcAft>
                <a:spcPts val="0"/>
              </a:spcAft>
              <a:buClr>
                <a:schemeClr val="dk1"/>
              </a:buClr>
              <a:buSzPts val="2800"/>
              <a:buNone/>
            </a:pPr>
            <a:endParaRPr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7"/>
          <p:cNvSpPr txBox="1">
            <a:spLocks noGrp="1"/>
          </p:cNvSpPr>
          <p:nvPr>
            <p:ph type="title"/>
          </p:nvPr>
        </p:nvSpPr>
        <p:spPr>
          <a:xfrm>
            <a:off x="298940" y="228600"/>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100"/>
              <a:buFont typeface="Calibri"/>
              <a:buNone/>
            </a:pPr>
            <a:r>
              <a:rPr lang="en-US" sz="4100" dirty="0">
                <a:solidFill>
                  <a:srgbClr val="FF0000"/>
                </a:solidFill>
              </a:rPr>
              <a:t>System Architecture</a:t>
            </a:r>
            <a:endParaRPr dirty="0">
              <a:solidFill>
                <a:srgbClr val="FF0000"/>
              </a:solidFill>
            </a:endParaRPr>
          </a:p>
        </p:txBody>
      </p:sp>
      <p:sp>
        <p:nvSpPr>
          <p:cNvPr id="152" name="Google Shape;152;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None/>
            </a:pPr>
            <a:r>
              <a:rPr lang="en-US"/>
              <a:t>13 November 2021</a:t>
            </a:r>
            <a:endParaRPr/>
          </a:p>
        </p:txBody>
      </p:sp>
      <p:sp>
        <p:nvSpPr>
          <p:cNvPr id="153" name="Google Shape;153;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None/>
            </a:pPr>
            <a:r>
              <a:rPr lang="en-US"/>
              <a:t>Department of CSE</a:t>
            </a:r>
            <a:endParaRPr/>
          </a:p>
        </p:txBody>
      </p:sp>
      <p:sp>
        <p:nvSpPr>
          <p:cNvPr id="154" name="Google Shape;154;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7</a:t>
            </a:fld>
            <a:endParaRPr/>
          </a:p>
        </p:txBody>
      </p:sp>
      <p:pic>
        <p:nvPicPr>
          <p:cNvPr id="5" name="Picture 4">
            <a:extLst>
              <a:ext uri="{FF2B5EF4-FFF2-40B4-BE49-F238E27FC236}">
                <a16:creationId xmlns:a16="http://schemas.microsoft.com/office/drawing/2014/main" id="{771A922A-0246-4EC9-824F-B2D4DD46D250}"/>
              </a:ext>
            </a:extLst>
          </p:cNvPr>
          <p:cNvPicPr>
            <a:picLocks noChangeAspect="1"/>
          </p:cNvPicPr>
          <p:nvPr/>
        </p:nvPicPr>
        <p:blipFill>
          <a:blip r:embed="rId3"/>
          <a:stretch>
            <a:fillRect/>
          </a:stretch>
        </p:blipFill>
        <p:spPr>
          <a:xfrm>
            <a:off x="353569" y="1243584"/>
            <a:ext cx="8491492" cy="495933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7"/>
          <p:cNvSpPr txBox="1">
            <a:spLocks noGrp="1"/>
          </p:cNvSpPr>
          <p:nvPr>
            <p:ph type="title"/>
          </p:nvPr>
        </p:nvSpPr>
        <p:spPr>
          <a:xfrm>
            <a:off x="298940" y="228600"/>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100"/>
              <a:buFont typeface="Calibri"/>
              <a:buNone/>
            </a:pPr>
            <a:r>
              <a:rPr lang="en-US" sz="4100" dirty="0"/>
              <a:t>System Architecture</a:t>
            </a:r>
            <a:endParaRPr dirty="0"/>
          </a:p>
        </p:txBody>
      </p:sp>
      <p:sp>
        <p:nvSpPr>
          <p:cNvPr id="152" name="Google Shape;152;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None/>
            </a:pPr>
            <a:r>
              <a:rPr lang="en-US"/>
              <a:t>13 November 2021</a:t>
            </a:r>
            <a:endParaRPr/>
          </a:p>
        </p:txBody>
      </p:sp>
      <p:sp>
        <p:nvSpPr>
          <p:cNvPr id="153" name="Google Shape;153;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None/>
            </a:pPr>
            <a:r>
              <a:rPr lang="en-US"/>
              <a:t>Department of CSE</a:t>
            </a:r>
            <a:endParaRPr/>
          </a:p>
        </p:txBody>
      </p:sp>
      <p:sp>
        <p:nvSpPr>
          <p:cNvPr id="154" name="Google Shape;154;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t>8</a:t>
            </a:fld>
            <a:endParaRPr/>
          </a:p>
        </p:txBody>
      </p:sp>
      <p:pic>
        <p:nvPicPr>
          <p:cNvPr id="2050" name="Picture 2">
            <a:extLst>
              <a:ext uri="{FF2B5EF4-FFF2-40B4-BE49-F238E27FC236}">
                <a16:creationId xmlns:a16="http://schemas.microsoft.com/office/drawing/2014/main" id="{6CC815D9-8176-492E-AE9D-0AE1570A685D}"/>
              </a:ext>
            </a:extLst>
          </p:cNvPr>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866775" y="1438275"/>
            <a:ext cx="7410450" cy="4406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70125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A6EFA-6B2C-438A-AF2F-57AEC0271896}"/>
              </a:ext>
            </a:extLst>
          </p:cNvPr>
          <p:cNvSpPr>
            <a:spLocks noGrp="1"/>
          </p:cNvSpPr>
          <p:nvPr>
            <p:ph type="title"/>
          </p:nvPr>
        </p:nvSpPr>
        <p:spPr/>
        <p:txBody>
          <a:bodyPr/>
          <a:lstStyle/>
          <a:p>
            <a:pPr algn="l"/>
            <a:r>
              <a:rPr lang="en-US" dirty="0">
                <a:solidFill>
                  <a:srgbClr val="C00000"/>
                </a:solidFill>
              </a:rPr>
              <a:t>Required Libraries</a:t>
            </a:r>
            <a:endParaRPr lang="en-IN" dirty="0">
              <a:solidFill>
                <a:srgbClr val="C00000"/>
              </a:solidFill>
            </a:endParaRPr>
          </a:p>
        </p:txBody>
      </p:sp>
      <p:sp>
        <p:nvSpPr>
          <p:cNvPr id="3" name="Text Placeholder 2">
            <a:extLst>
              <a:ext uri="{FF2B5EF4-FFF2-40B4-BE49-F238E27FC236}">
                <a16:creationId xmlns:a16="http://schemas.microsoft.com/office/drawing/2014/main" id="{70215EE2-835C-4E74-85A6-0012F3D1D05E}"/>
              </a:ext>
            </a:extLst>
          </p:cNvPr>
          <p:cNvSpPr>
            <a:spLocks noGrp="1"/>
          </p:cNvSpPr>
          <p:nvPr>
            <p:ph type="body" idx="1"/>
          </p:nvPr>
        </p:nvSpPr>
        <p:spPr>
          <a:xfrm>
            <a:off x="457200" y="1371600"/>
            <a:ext cx="8387860" cy="4870704"/>
          </a:xfrm>
        </p:spPr>
        <p:txBody>
          <a:bodyPr>
            <a:normAutofit fontScale="70000" lnSpcReduction="20000"/>
          </a:bodyPr>
          <a:lstStyle/>
          <a:p>
            <a:r>
              <a:rPr lang="en-IN" b="0" dirty="0">
                <a:solidFill>
                  <a:schemeClr val="tx1"/>
                </a:solidFill>
                <a:effectLst/>
                <a:latin typeface="Courier New" panose="02070309020205020404" pitchFamily="49" charset="0"/>
              </a:rPr>
              <a:t>import </a:t>
            </a:r>
            <a:r>
              <a:rPr lang="en-IN" b="0" dirty="0" err="1">
                <a:solidFill>
                  <a:schemeClr val="tx1"/>
                </a:solidFill>
                <a:effectLst/>
                <a:latin typeface="Courier New" panose="02070309020205020404" pitchFamily="49" charset="0"/>
              </a:rPr>
              <a:t>numpy</a:t>
            </a:r>
            <a:r>
              <a:rPr lang="en-IN" b="0" dirty="0">
                <a:solidFill>
                  <a:schemeClr val="tx1"/>
                </a:solidFill>
                <a:effectLst/>
                <a:latin typeface="Courier New" panose="02070309020205020404" pitchFamily="49" charset="0"/>
              </a:rPr>
              <a:t> as np</a:t>
            </a:r>
          </a:p>
          <a:p>
            <a:r>
              <a:rPr lang="en-IN" b="0" dirty="0">
                <a:solidFill>
                  <a:schemeClr val="tx1"/>
                </a:solidFill>
                <a:effectLst/>
                <a:latin typeface="Courier New" panose="02070309020205020404" pitchFamily="49" charset="0"/>
              </a:rPr>
              <a:t>import pandas as pd</a:t>
            </a:r>
          </a:p>
          <a:p>
            <a:r>
              <a:rPr lang="en-IN" b="0" dirty="0">
                <a:solidFill>
                  <a:schemeClr val="tx1"/>
                </a:solidFill>
                <a:effectLst/>
                <a:latin typeface="Courier New" panose="02070309020205020404" pitchFamily="49" charset="0"/>
              </a:rPr>
              <a:t>import </a:t>
            </a:r>
            <a:r>
              <a:rPr lang="en-IN" b="0" dirty="0" err="1">
                <a:solidFill>
                  <a:schemeClr val="tx1"/>
                </a:solidFill>
                <a:effectLst/>
                <a:latin typeface="Courier New" panose="02070309020205020404" pitchFamily="49" charset="0"/>
              </a:rPr>
              <a:t>matplotlib.pyplot</a:t>
            </a:r>
            <a:r>
              <a:rPr lang="en-IN" b="0" dirty="0">
                <a:solidFill>
                  <a:schemeClr val="tx1"/>
                </a:solidFill>
                <a:effectLst/>
                <a:latin typeface="Courier New" panose="02070309020205020404" pitchFamily="49" charset="0"/>
              </a:rPr>
              <a:t> as </a:t>
            </a:r>
            <a:r>
              <a:rPr lang="en-IN" b="0" dirty="0" err="1">
                <a:solidFill>
                  <a:schemeClr val="tx1"/>
                </a:solidFill>
                <a:effectLst/>
                <a:latin typeface="Courier New" panose="02070309020205020404" pitchFamily="49" charset="0"/>
              </a:rPr>
              <a:t>plt</a:t>
            </a:r>
            <a:endParaRPr lang="en-IN" b="0" dirty="0">
              <a:solidFill>
                <a:schemeClr val="tx1"/>
              </a:solidFill>
              <a:effectLst/>
              <a:latin typeface="Courier New" panose="02070309020205020404" pitchFamily="49" charset="0"/>
            </a:endParaRPr>
          </a:p>
          <a:p>
            <a:r>
              <a:rPr lang="en-IN" b="0" dirty="0">
                <a:solidFill>
                  <a:schemeClr val="tx1"/>
                </a:solidFill>
                <a:effectLst/>
                <a:latin typeface="Courier New" panose="02070309020205020404" pitchFamily="49" charset="0"/>
              </a:rPr>
              <a:t>import seaborn as </a:t>
            </a:r>
            <a:r>
              <a:rPr lang="en-IN" b="0" dirty="0" err="1">
                <a:solidFill>
                  <a:schemeClr val="tx1"/>
                </a:solidFill>
                <a:effectLst/>
                <a:latin typeface="Courier New" panose="02070309020205020404" pitchFamily="49" charset="0"/>
              </a:rPr>
              <a:t>sns</a:t>
            </a:r>
            <a:endParaRPr lang="en-IN" b="0" dirty="0">
              <a:solidFill>
                <a:schemeClr val="tx1"/>
              </a:solidFill>
              <a:effectLst/>
              <a:latin typeface="Courier New" panose="02070309020205020404" pitchFamily="49" charset="0"/>
            </a:endParaRPr>
          </a:p>
          <a:p>
            <a:r>
              <a:rPr lang="en-IN" b="0" dirty="0">
                <a:solidFill>
                  <a:schemeClr val="tx1"/>
                </a:solidFill>
                <a:effectLst/>
                <a:latin typeface="Courier New" panose="02070309020205020404" pitchFamily="49" charset="0"/>
              </a:rPr>
              <a:t>import warnings</a:t>
            </a:r>
          </a:p>
          <a:p>
            <a:r>
              <a:rPr lang="en-IN" b="0" dirty="0" err="1">
                <a:solidFill>
                  <a:schemeClr val="tx1"/>
                </a:solidFill>
                <a:effectLst/>
                <a:latin typeface="Courier New" panose="02070309020205020404" pitchFamily="49" charset="0"/>
              </a:rPr>
              <a:t>warnings.filterwarnings</a:t>
            </a:r>
            <a:r>
              <a:rPr lang="en-IN" b="0" dirty="0">
                <a:solidFill>
                  <a:schemeClr val="tx1"/>
                </a:solidFill>
                <a:effectLst/>
                <a:latin typeface="Courier New" panose="02070309020205020404" pitchFamily="49" charset="0"/>
              </a:rPr>
              <a:t>("ignore")</a:t>
            </a:r>
          </a:p>
          <a:p>
            <a:r>
              <a:rPr lang="en-IN" b="0" dirty="0">
                <a:solidFill>
                  <a:schemeClr val="tx1"/>
                </a:solidFill>
                <a:effectLst/>
                <a:latin typeface="Courier New" panose="02070309020205020404" pitchFamily="49" charset="0"/>
              </a:rPr>
              <a:t>from </a:t>
            </a:r>
            <a:r>
              <a:rPr lang="en-IN" b="0" dirty="0" err="1">
                <a:solidFill>
                  <a:schemeClr val="tx1"/>
                </a:solidFill>
                <a:effectLst/>
                <a:latin typeface="Courier New" panose="02070309020205020404" pitchFamily="49" charset="0"/>
              </a:rPr>
              <a:t>sklearn.preprocessing</a:t>
            </a:r>
            <a:r>
              <a:rPr lang="en-IN" b="0" dirty="0">
                <a:solidFill>
                  <a:schemeClr val="tx1"/>
                </a:solidFill>
                <a:effectLst/>
                <a:latin typeface="Courier New" panose="02070309020205020404" pitchFamily="49" charset="0"/>
              </a:rPr>
              <a:t> import </a:t>
            </a:r>
            <a:r>
              <a:rPr lang="en-IN" b="0" dirty="0" err="1">
                <a:solidFill>
                  <a:schemeClr val="tx1"/>
                </a:solidFill>
                <a:effectLst/>
                <a:latin typeface="Courier New" panose="02070309020205020404" pitchFamily="49" charset="0"/>
              </a:rPr>
              <a:t>LabelEncoder</a:t>
            </a:r>
            <a:endParaRPr lang="en-IN" b="0" dirty="0">
              <a:solidFill>
                <a:schemeClr val="tx1"/>
              </a:solidFill>
              <a:effectLst/>
              <a:latin typeface="Courier New" panose="02070309020205020404" pitchFamily="49" charset="0"/>
            </a:endParaRPr>
          </a:p>
          <a:p>
            <a:r>
              <a:rPr lang="en-IN" b="0" dirty="0">
                <a:solidFill>
                  <a:schemeClr val="tx1"/>
                </a:solidFill>
                <a:effectLst/>
                <a:latin typeface="Courier New" panose="02070309020205020404" pitchFamily="49" charset="0"/>
              </a:rPr>
              <a:t>from </a:t>
            </a:r>
            <a:r>
              <a:rPr lang="en-IN" b="0" dirty="0" err="1">
                <a:solidFill>
                  <a:schemeClr val="tx1"/>
                </a:solidFill>
                <a:effectLst/>
                <a:latin typeface="Courier New" panose="02070309020205020404" pitchFamily="49" charset="0"/>
              </a:rPr>
              <a:t>sklearn.metrics</a:t>
            </a:r>
            <a:r>
              <a:rPr lang="en-IN" b="0" dirty="0">
                <a:solidFill>
                  <a:schemeClr val="tx1"/>
                </a:solidFill>
                <a:effectLst/>
                <a:latin typeface="Courier New" panose="02070309020205020404" pitchFamily="49" charset="0"/>
              </a:rPr>
              <a:t> import </a:t>
            </a:r>
            <a:r>
              <a:rPr lang="en-IN" b="0" dirty="0" err="1">
                <a:solidFill>
                  <a:schemeClr val="tx1"/>
                </a:solidFill>
                <a:effectLst/>
                <a:latin typeface="Courier New" panose="02070309020205020404" pitchFamily="49" charset="0"/>
              </a:rPr>
              <a:t>mean_squared_error</a:t>
            </a:r>
            <a:endParaRPr lang="en-IN" b="0" dirty="0">
              <a:solidFill>
                <a:schemeClr val="tx1"/>
              </a:solidFill>
              <a:effectLst/>
              <a:latin typeface="Courier New" panose="02070309020205020404" pitchFamily="49" charset="0"/>
            </a:endParaRPr>
          </a:p>
          <a:p>
            <a:r>
              <a:rPr lang="en-IN" b="0" dirty="0">
                <a:solidFill>
                  <a:schemeClr val="tx1"/>
                </a:solidFill>
                <a:effectLst/>
                <a:latin typeface="Courier New" panose="02070309020205020404" pitchFamily="49" charset="0"/>
              </a:rPr>
              <a:t>from </a:t>
            </a:r>
            <a:r>
              <a:rPr lang="en-IN" b="0" dirty="0" err="1">
                <a:solidFill>
                  <a:schemeClr val="tx1"/>
                </a:solidFill>
                <a:effectLst/>
                <a:latin typeface="Courier New" panose="02070309020205020404" pitchFamily="49" charset="0"/>
              </a:rPr>
              <a:t>scipy</a:t>
            </a:r>
            <a:r>
              <a:rPr lang="en-IN" b="0" dirty="0">
                <a:solidFill>
                  <a:schemeClr val="tx1"/>
                </a:solidFill>
                <a:effectLst/>
                <a:latin typeface="Courier New" panose="02070309020205020404" pitchFamily="49" charset="0"/>
              </a:rPr>
              <a:t> import stats</a:t>
            </a:r>
          </a:p>
          <a:p>
            <a:r>
              <a:rPr lang="en-IN" b="0" dirty="0">
                <a:solidFill>
                  <a:schemeClr val="tx1"/>
                </a:solidFill>
                <a:effectLst/>
                <a:latin typeface="Courier New" panose="02070309020205020404" pitchFamily="49" charset="0"/>
              </a:rPr>
              <a:t>from </a:t>
            </a:r>
            <a:r>
              <a:rPr lang="en-IN" b="0" dirty="0" err="1">
                <a:solidFill>
                  <a:schemeClr val="tx1"/>
                </a:solidFill>
                <a:effectLst/>
                <a:latin typeface="Courier New" panose="02070309020205020404" pitchFamily="49" charset="0"/>
              </a:rPr>
              <a:t>sklearn.model_selection</a:t>
            </a:r>
            <a:r>
              <a:rPr lang="en-IN" b="0" dirty="0">
                <a:solidFill>
                  <a:schemeClr val="tx1"/>
                </a:solidFill>
                <a:effectLst/>
                <a:latin typeface="Courier New" panose="02070309020205020404" pitchFamily="49" charset="0"/>
              </a:rPr>
              <a:t> import </a:t>
            </a:r>
            <a:r>
              <a:rPr lang="en-IN" b="0" dirty="0" err="1">
                <a:solidFill>
                  <a:schemeClr val="tx1"/>
                </a:solidFill>
                <a:effectLst/>
                <a:latin typeface="Courier New" panose="02070309020205020404" pitchFamily="49" charset="0"/>
              </a:rPr>
              <a:t>train_test_split</a:t>
            </a:r>
            <a:endParaRPr lang="en-IN" b="0" dirty="0">
              <a:solidFill>
                <a:schemeClr val="tx1"/>
              </a:solidFill>
              <a:effectLst/>
              <a:latin typeface="Courier New" panose="02070309020205020404" pitchFamily="49" charset="0"/>
            </a:endParaRPr>
          </a:p>
          <a:p>
            <a:r>
              <a:rPr lang="en-IN" b="0" dirty="0">
                <a:solidFill>
                  <a:schemeClr val="tx1"/>
                </a:solidFill>
                <a:effectLst/>
                <a:latin typeface="Courier New" panose="02070309020205020404" pitchFamily="49" charset="0"/>
              </a:rPr>
              <a:t>from </a:t>
            </a:r>
            <a:r>
              <a:rPr lang="en-IN" b="0" dirty="0" err="1">
                <a:solidFill>
                  <a:schemeClr val="tx1"/>
                </a:solidFill>
                <a:effectLst/>
                <a:latin typeface="Courier New" panose="02070309020205020404" pitchFamily="49" charset="0"/>
              </a:rPr>
              <a:t>sklearn.ensemble</a:t>
            </a:r>
            <a:r>
              <a:rPr lang="en-IN" b="0" dirty="0">
                <a:solidFill>
                  <a:schemeClr val="tx1"/>
                </a:solidFill>
                <a:effectLst/>
                <a:latin typeface="Courier New" panose="02070309020205020404" pitchFamily="49" charset="0"/>
              </a:rPr>
              <a:t> import </a:t>
            </a:r>
            <a:r>
              <a:rPr lang="en-IN" b="0" dirty="0" err="1">
                <a:solidFill>
                  <a:schemeClr val="tx1"/>
                </a:solidFill>
                <a:effectLst/>
                <a:latin typeface="Courier New" panose="02070309020205020404" pitchFamily="49" charset="0"/>
              </a:rPr>
              <a:t>RandomForestRegressor</a:t>
            </a:r>
            <a:endParaRPr lang="en-IN" b="0" dirty="0">
              <a:solidFill>
                <a:schemeClr val="tx1"/>
              </a:solidFill>
              <a:effectLst/>
              <a:latin typeface="Courier New" panose="02070309020205020404" pitchFamily="49" charset="0"/>
            </a:endParaRPr>
          </a:p>
          <a:p>
            <a:r>
              <a:rPr lang="en-IN" b="0" dirty="0">
                <a:solidFill>
                  <a:schemeClr val="tx1"/>
                </a:solidFill>
                <a:effectLst/>
                <a:latin typeface="Courier New" panose="02070309020205020404" pitchFamily="49" charset="0"/>
              </a:rPr>
              <a:t>import pickle</a:t>
            </a:r>
          </a:p>
          <a:p>
            <a:r>
              <a:rPr lang="en-IN" b="0" dirty="0">
                <a:solidFill>
                  <a:schemeClr val="tx1"/>
                </a:solidFill>
                <a:effectLst/>
                <a:latin typeface="Courier New" panose="02070309020205020404" pitchFamily="49" charset="0"/>
              </a:rPr>
              <a:t>%matplotlib inline</a:t>
            </a:r>
          </a:p>
          <a:p>
            <a:pPr marL="50800" indent="0">
              <a:buNone/>
            </a:pPr>
            <a:endParaRPr lang="en-IN" dirty="0"/>
          </a:p>
        </p:txBody>
      </p:sp>
      <p:sp>
        <p:nvSpPr>
          <p:cNvPr id="5" name="Slide Number Placeholder 4">
            <a:extLst>
              <a:ext uri="{FF2B5EF4-FFF2-40B4-BE49-F238E27FC236}">
                <a16:creationId xmlns:a16="http://schemas.microsoft.com/office/drawing/2014/main" id="{A61FC167-E329-47A5-ADB3-8F5F6CD4EEC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
        <p:nvSpPr>
          <p:cNvPr id="6" name="Google Shape;197;p12">
            <a:extLst>
              <a:ext uri="{FF2B5EF4-FFF2-40B4-BE49-F238E27FC236}">
                <a16:creationId xmlns:a16="http://schemas.microsoft.com/office/drawing/2014/main" id="{12C7875A-5CAC-4AEF-95F5-A8E5EE89FC80}"/>
              </a:ext>
            </a:extLst>
          </p:cNvPr>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13 November 2021</a:t>
            </a:r>
            <a:endParaRPr/>
          </a:p>
        </p:txBody>
      </p:sp>
      <p:sp>
        <p:nvSpPr>
          <p:cNvPr id="7" name="Google Shape;198;p12">
            <a:extLst>
              <a:ext uri="{FF2B5EF4-FFF2-40B4-BE49-F238E27FC236}">
                <a16:creationId xmlns:a16="http://schemas.microsoft.com/office/drawing/2014/main" id="{4BCDC4B5-B08C-442A-9E0E-169B4A3E2620}"/>
              </a:ext>
            </a:extLst>
          </p:cNvPr>
          <p:cNvSpPr txBox="1">
            <a:spLocks noGrp="1"/>
          </p:cNvSpPr>
          <p:nvPr>
            <p:ph type="ftr" idx="11"/>
          </p:nvPr>
        </p:nvSpPr>
        <p:spPr>
          <a:xfrm>
            <a:off x="320333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Department of CSE</a:t>
            </a:r>
            <a:endParaRPr dirty="0"/>
          </a:p>
        </p:txBody>
      </p:sp>
      <p:sp>
        <p:nvSpPr>
          <p:cNvPr id="8" name="Google Shape;197;p12">
            <a:extLst>
              <a:ext uri="{FF2B5EF4-FFF2-40B4-BE49-F238E27FC236}">
                <a16:creationId xmlns:a16="http://schemas.microsoft.com/office/drawing/2014/main" id="{F920CF45-D83C-4102-A311-171880CC371B}"/>
              </a:ext>
            </a:extLst>
          </p:cNvPr>
          <p:cNvSpPr txBox="1">
            <a:spLocks/>
          </p:cNvSpPr>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a:t>13 November 2021</a:t>
            </a:r>
          </a:p>
        </p:txBody>
      </p:sp>
      <p:sp>
        <p:nvSpPr>
          <p:cNvPr id="9" name="Google Shape;198;p12">
            <a:extLst>
              <a:ext uri="{FF2B5EF4-FFF2-40B4-BE49-F238E27FC236}">
                <a16:creationId xmlns:a16="http://schemas.microsoft.com/office/drawing/2014/main" id="{2F77726D-D198-4338-A2FB-BDA39CA4124A}"/>
              </a:ext>
            </a:extLst>
          </p:cNvPr>
          <p:cNvSpPr txBox="1">
            <a:spLocks/>
          </p:cNvSpPr>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a:t>Department of CSE</a:t>
            </a:r>
          </a:p>
        </p:txBody>
      </p:sp>
    </p:spTree>
    <p:extLst>
      <p:ext uri="{BB962C8B-B14F-4D97-AF65-F5344CB8AC3E}">
        <p14:creationId xmlns:p14="http://schemas.microsoft.com/office/powerpoint/2010/main" val="2261153645"/>
      </p:ext>
    </p:extLst>
  </p:cSld>
  <p:clrMapOvr>
    <a:masterClrMapping/>
  </p:clrMapOvr>
</p:sld>
</file>

<file path=ppt/theme/theme1.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1185</Words>
  <Application>Microsoft Office PowerPoint</Application>
  <PresentationFormat>On-screen Show (4:3)</PresentationFormat>
  <Paragraphs>153</Paragraphs>
  <Slides>18</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Times New Roman</vt:lpstr>
      <vt:lpstr>Arial</vt:lpstr>
      <vt:lpstr>Calibri</vt:lpstr>
      <vt:lpstr>Courier New</vt:lpstr>
      <vt:lpstr>urw-din</vt:lpstr>
      <vt:lpstr>Custom Design</vt:lpstr>
      <vt:lpstr> </vt:lpstr>
      <vt:lpstr>Presentation Outline</vt:lpstr>
      <vt:lpstr>PowerPoint Presentation</vt:lpstr>
      <vt:lpstr>PowerPoint Presentation</vt:lpstr>
      <vt:lpstr>DIAGRAM REPRESENTATION</vt:lpstr>
      <vt:lpstr>Objectives</vt:lpstr>
      <vt:lpstr>System Architecture</vt:lpstr>
      <vt:lpstr>System Architecture</vt:lpstr>
      <vt:lpstr>Required Libraries</vt:lpstr>
      <vt:lpstr>Module Implementation</vt:lpstr>
      <vt:lpstr>Hardware and Software Requirements</vt:lpstr>
      <vt:lpstr>Application Screenshot</vt:lpstr>
      <vt:lpstr>Application Screenshot</vt:lpstr>
      <vt:lpstr>Application Screenshot</vt:lpstr>
      <vt:lpstr>Results and Discussion</vt:lpstr>
      <vt:lpstr>Conclusion and Future work</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Windows User</dc:creator>
  <cp:lastModifiedBy>Arun Ak</cp:lastModifiedBy>
  <cp:revision>5</cp:revision>
  <dcterms:created xsi:type="dcterms:W3CDTF">2019-11-06T07:48:53Z</dcterms:created>
  <dcterms:modified xsi:type="dcterms:W3CDTF">2022-04-11T14:05:42Z</dcterms:modified>
</cp:coreProperties>
</file>